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1577" r:id="rId2"/>
  </p:sldIdLst>
  <p:sldSz cx="9144000" cy="6858000" type="screen4x3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신동근 " initials="신" lastIdx="1" clrIdx="0">
    <p:extLst>
      <p:ext uri="{19B8F6BF-5375-455C-9EA6-DF929625EA0E}">
        <p15:presenceInfo xmlns:p15="http://schemas.microsoft.com/office/powerpoint/2012/main" userId="신동근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8A"/>
    <a:srgbClr val="004ADE"/>
    <a:srgbClr val="0041C4"/>
    <a:srgbClr val="002060"/>
    <a:srgbClr val="7A2A7C"/>
    <a:srgbClr val="521961"/>
    <a:srgbClr val="B578B6"/>
    <a:srgbClr val="85069A"/>
    <a:srgbClr val="FF00FF"/>
    <a:srgbClr val="045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66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D0A52807-08FC-414F-B8C1-3A76F2A300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58560AD-B4E3-4672-99E5-F5FC49E49B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5853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r">
              <a:defRPr sz="1200"/>
            </a:lvl1pPr>
          </a:lstStyle>
          <a:p>
            <a:fld id="{8374994F-7E6B-46A1-96C0-8F3230A01D58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3A8E11-69C2-4CCA-84E2-7B96EA02AE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336101D-F88A-4284-8F62-3D76337DAD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5853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r">
              <a:defRPr sz="1200"/>
            </a:lvl1pPr>
          </a:lstStyle>
          <a:p>
            <a:fld id="{EBCC4936-D536-47C4-B85E-48BEAE903D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421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75853" y="1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/>
          <a:lstStyle>
            <a:lvl1pPr algn="r">
              <a:defRPr sz="1200"/>
            </a:lvl1pPr>
          </a:lstStyle>
          <a:p>
            <a:fld id="{4810B81A-F8A2-47F1-ACA2-D603B7E98BB7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0425"/>
            <a:ext cx="3101975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18" tIns="46159" rIns="92318" bIns="4615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02031" y="3314929"/>
            <a:ext cx="8016239" cy="2712214"/>
          </a:xfrm>
          <a:prstGeom prst="rect">
            <a:avLst/>
          </a:prstGeom>
        </p:spPr>
        <p:txBody>
          <a:bodyPr vert="horz" lIns="92318" tIns="46159" rIns="92318" bIns="46159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75853" y="6542560"/>
            <a:ext cx="4342131" cy="345604"/>
          </a:xfrm>
          <a:prstGeom prst="rect">
            <a:avLst/>
          </a:prstGeom>
        </p:spPr>
        <p:txBody>
          <a:bodyPr vert="horz" lIns="92318" tIns="46159" rIns="92318" bIns="46159" rtlCol="0" anchor="b"/>
          <a:lstStyle>
            <a:lvl1pPr algn="r">
              <a:defRPr sz="1200"/>
            </a:lvl1pPr>
          </a:lstStyle>
          <a:p>
            <a:fld id="{3891043B-5358-46A9-9CF3-2BB9F2CF2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82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id="{E0323577-F776-4A87-B9AD-54E265F077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2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119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0949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9510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Box 37">
            <a:extLst>
              <a:ext uri="{FF2B5EF4-FFF2-40B4-BE49-F238E27FC236}">
                <a16:creationId xmlns:a16="http://schemas.microsoft.com/office/drawing/2014/main" id="{33F24AA8-B024-40E7-9548-56790F12681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02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id="{4B8AF33E-D4EE-4B58-B324-87412E733B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5350" y="6629143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39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985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070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31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09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Text Box 37">
            <a:extLst>
              <a:ext uri="{FF2B5EF4-FFF2-40B4-BE49-F238E27FC236}">
                <a16:creationId xmlns:a16="http://schemas.microsoft.com/office/drawing/2014/main" id="{C259C5A0-E2C9-4160-852B-88C61F565E4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619516" y="6669652"/>
            <a:ext cx="5184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defPPr>
              <a:defRPr lang="ko-KR"/>
            </a:defPPr>
            <a:lvl1pPr algn="ctr">
              <a:defRPr sz="2000" b="1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r"/>
            <a:fld id="{79A77A4D-A57B-472B-A8FB-42C7D0759514}" type="slidenum">
              <a:rPr lang="en-US" altLang="ko-KR" sz="1200" b="0" smtClean="0">
                <a:solidFill>
                  <a:schemeClr val="bg1"/>
                </a:solidFill>
                <a:latin typeface="+mn-lt"/>
                <a:ea typeface="Noto Sans Korean Medium" panose="020B0600000000000000" pitchFamily="34" charset="-127"/>
                <a:cs typeface="Arial" panose="020B0604020202020204" pitchFamily="34" charset="0"/>
              </a:rPr>
              <a:pPr algn="r"/>
              <a:t>‹#›</a:t>
            </a:fld>
            <a:r>
              <a:rPr lang="en-US" altLang="ko-KR" sz="1200" b="0" dirty="0">
                <a:solidFill>
                  <a:schemeClr val="bg1"/>
                </a:solidFill>
                <a:latin typeface="+mn-lt"/>
                <a:ea typeface="Noto Sans Korean Medium" panose="020B0600000000000000" pitchFamily="34" charset="-127"/>
                <a:cs typeface="Arial" panose="020B0604020202020204" pitchFamily="34" charset="0"/>
              </a:rPr>
              <a:t>/15</a:t>
            </a:r>
            <a:endParaRPr lang="ko-KR" altLang="en-US" sz="1050" b="0" dirty="0">
              <a:solidFill>
                <a:schemeClr val="bg1"/>
              </a:solidFill>
              <a:latin typeface="+mn-lt"/>
              <a:ea typeface="Noto Sans Korean Medium" panose="020B0600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82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38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96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CA691-246D-4288-B8F6-AC4666DA5074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8E5B-C76A-48F2-999A-A45084F73C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865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5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86">
            <a:extLst>
              <a:ext uri="{FF2B5EF4-FFF2-40B4-BE49-F238E27FC236}">
                <a16:creationId xmlns:a16="http://schemas.microsoft.com/office/drawing/2014/main" id="{FB54AD3E-8F87-49EC-B0FF-D1AF2306CAD1}"/>
              </a:ext>
            </a:extLst>
          </p:cNvPr>
          <p:cNvSpPr txBox="1"/>
          <p:nvPr/>
        </p:nvSpPr>
        <p:spPr>
          <a:xfrm>
            <a:off x="166913" y="305691"/>
            <a:ext cx="821822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김근수</a:t>
            </a:r>
            <a:r>
              <a:rPr lang="en-US" altLang="ko-KR" sz="32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(YU)-</a:t>
            </a:r>
            <a:r>
              <a:rPr lang="ko-KR" altLang="en-US" sz="3200" b="1" dirty="0" err="1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황찬용</a:t>
            </a:r>
            <a:r>
              <a:rPr lang="en-US" altLang="ko-KR" sz="32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(KRISS)</a:t>
            </a:r>
            <a:r>
              <a:rPr lang="ko-KR" altLang="en-US" sz="3200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융합 연구팀</a:t>
            </a:r>
            <a:endParaRPr lang="ko-KR" altLang="en-US" sz="3200" b="1" dirty="0">
              <a:solidFill>
                <a:srgbClr val="164FC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39BEDD5-A019-4ECB-8DA0-541D7B604C95}"/>
              </a:ext>
            </a:extLst>
          </p:cNvPr>
          <p:cNvSpPr/>
          <p:nvPr/>
        </p:nvSpPr>
        <p:spPr>
          <a:xfrm>
            <a:off x="0" y="427078"/>
            <a:ext cx="113416" cy="34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27501EDD-8B9B-4064-93E1-28D03324E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24666"/>
              </p:ext>
            </p:extLst>
          </p:nvPr>
        </p:nvGraphicFramePr>
        <p:xfrm>
          <a:off x="175335" y="1693908"/>
          <a:ext cx="5663490" cy="130676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663490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320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</a:t>
                      </a:r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결정 </a:t>
                      </a:r>
                      <a:r>
                        <a:rPr lang="ko-KR" altLang="en-US" sz="18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  <a:cs typeface="+mn-cs"/>
                        </a:rPr>
                        <a:t>고체의 전자 </a:t>
                      </a:r>
                      <a:r>
                        <a:rPr lang="ko-KR" altLang="en-US" sz="1800" b="1" kern="1200" baseline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  <a:cs typeface="+mn-cs"/>
                        </a:rPr>
                        <a:t>스핀 및 </a:t>
                      </a:r>
                      <a:r>
                        <a:rPr lang="ko-KR" altLang="en-US" sz="1800" b="1" kern="1200" baseline="0" dirty="0" err="1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  <a:cs typeface="+mn-cs"/>
                        </a:rPr>
                        <a:t>유사스핀</a:t>
                      </a:r>
                      <a:r>
                        <a:rPr lang="ko-KR" altLang="en-US" sz="1800" b="1" kern="1200" baseline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  <a:cs typeface="+mn-cs"/>
                        </a:rPr>
                        <a:t> 질서 제어</a:t>
                      </a:r>
                      <a:endParaRPr lang="en-US" altLang="ko-K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ea"/>
                        <a:ea typeface="+mj-ea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941003">
                <a:tc>
                  <a:txBody>
                    <a:bodyPr/>
                    <a:lstStyle/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4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결정 대칭성에 따라 독특한 스핀 및 </a:t>
                      </a:r>
                      <a:r>
                        <a:rPr lang="ko-KR" altLang="en-US" sz="1400" kern="1200" dirty="0" err="1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유사스핀</a:t>
                      </a:r>
                      <a:r>
                        <a:rPr lang="ko-KR" altLang="en-US" sz="14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질서를 탐색</a:t>
                      </a:r>
                      <a:endParaRPr lang="en-US" altLang="ko-KR" sz="14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4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고체의 조성비를 제어하여 스핀 및 </a:t>
                      </a:r>
                      <a:r>
                        <a:rPr lang="ko-KR" altLang="en-US" sz="1400" b="0" kern="1200" dirty="0" err="1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유사스핀</a:t>
                      </a:r>
                      <a:r>
                        <a:rPr lang="ko-KR" altLang="en-US" sz="1400" b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질서를 제어</a:t>
                      </a:r>
                      <a:endParaRPr lang="en-US" altLang="ko-KR" sz="1400" b="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4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외부 전계 효과에 기반하여 스핀 및 </a:t>
                      </a:r>
                      <a:r>
                        <a:rPr lang="ko-KR" altLang="en-US" sz="1400" kern="1200" dirty="0" err="1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유사스핀</a:t>
                      </a:r>
                      <a:r>
                        <a:rPr lang="ko-KR" altLang="en-US" sz="14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질서를 제어</a:t>
                      </a:r>
                      <a:endParaRPr lang="en-US" altLang="ko-KR" sz="1400" b="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graphicFrame>
        <p:nvGraphicFramePr>
          <p:cNvPr id="27" name="표 26">
            <a:extLst>
              <a:ext uri="{FF2B5EF4-FFF2-40B4-BE49-F238E27FC236}">
                <a16:creationId xmlns:a16="http://schemas.microsoft.com/office/drawing/2014/main" id="{42B3B12A-1143-480A-AFE8-CCD03C600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00345"/>
              </p:ext>
            </p:extLst>
          </p:nvPr>
        </p:nvGraphicFramePr>
        <p:xfrm>
          <a:off x="175335" y="4580777"/>
          <a:ext cx="5663489" cy="13716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663489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364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  </a:t>
                      </a:r>
                      <a:r>
                        <a:rPr lang="ko-KR" altLang="en-US" sz="18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스핀트로닉스</a:t>
                      </a:r>
                      <a:r>
                        <a:rPr lang="en-US" altLang="ko-K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(spintronics)</a:t>
                      </a:r>
                      <a:endParaRPr lang="ko-KR" altLang="en-U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ea"/>
                        <a:ea typeface="+mj-ea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751490">
                <a:tc>
                  <a:txBody>
                    <a:bodyPr/>
                    <a:lstStyle/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500" dirty="0">
                          <a:latin typeface="+mj-ea"/>
                          <a:ea typeface="+mj-ea"/>
                        </a:rPr>
                        <a:t>전자 </a:t>
                      </a:r>
                      <a:r>
                        <a:rPr lang="ko-KR" altLang="en-US" sz="1500" dirty="0" err="1">
                          <a:latin typeface="+mj-ea"/>
                          <a:ea typeface="+mj-ea"/>
                        </a:rPr>
                        <a:t>밴드구조에</a:t>
                      </a:r>
                      <a:r>
                        <a:rPr lang="ko-KR" altLang="en-US" sz="1500" dirty="0">
                          <a:latin typeface="+mj-ea"/>
                          <a:ea typeface="+mj-ea"/>
                        </a:rPr>
                        <a:t> 독특한 스핀 및 </a:t>
                      </a:r>
                      <a:r>
                        <a:rPr lang="ko-KR" altLang="en-US" sz="1500" dirty="0" err="1">
                          <a:latin typeface="+mj-ea"/>
                          <a:ea typeface="+mj-ea"/>
                        </a:rPr>
                        <a:t>유사스핀</a:t>
                      </a:r>
                      <a:r>
                        <a:rPr lang="ko-KR" altLang="en-US" sz="1500" dirty="0">
                          <a:latin typeface="+mj-ea"/>
                          <a:ea typeface="+mj-ea"/>
                        </a:rPr>
                        <a:t> 질서를 탐색하여 새로운 양자 상태 발견에 도전</a:t>
                      </a:r>
                      <a:endParaRPr lang="en-US" altLang="ko-KR" sz="1500" dirty="0">
                        <a:latin typeface="+mj-ea"/>
                        <a:ea typeface="+mj-ea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500" b="0" dirty="0">
                          <a:latin typeface="+mj-ea"/>
                          <a:ea typeface="+mj-ea"/>
                        </a:rPr>
                        <a:t>전자 </a:t>
                      </a:r>
                      <a:r>
                        <a:rPr lang="ko-KR" altLang="en-US" sz="1500" b="0" dirty="0" err="1">
                          <a:latin typeface="+mj-ea"/>
                          <a:ea typeface="+mj-ea"/>
                        </a:rPr>
                        <a:t>밴드구조의</a:t>
                      </a:r>
                      <a:r>
                        <a:rPr lang="ko-KR" altLang="en-US" sz="1500" b="0" dirty="0">
                          <a:latin typeface="+mj-ea"/>
                          <a:ea typeface="+mj-ea"/>
                        </a:rPr>
                        <a:t> 스핀 및 </a:t>
                      </a:r>
                      <a:r>
                        <a:rPr lang="ko-KR" altLang="en-US" sz="1500" b="0" dirty="0" err="1">
                          <a:latin typeface="+mj-ea"/>
                          <a:ea typeface="+mj-ea"/>
                        </a:rPr>
                        <a:t>유사스핀</a:t>
                      </a:r>
                      <a:r>
                        <a:rPr lang="ko-KR" altLang="en-US" sz="1500" b="0" dirty="0">
                          <a:latin typeface="+mj-ea"/>
                          <a:ea typeface="+mj-ea"/>
                        </a:rPr>
                        <a:t> 제어에 기반한 신개념 반도체 기술</a:t>
                      </a:r>
                      <a:r>
                        <a:rPr lang="en-US" altLang="ko-KR" sz="1500" b="0" dirty="0">
                          <a:latin typeface="+mj-ea"/>
                          <a:ea typeface="+mj-ea"/>
                        </a:rPr>
                        <a:t>,</a:t>
                      </a:r>
                      <a:r>
                        <a:rPr lang="ko-KR" altLang="en-US" sz="1500" b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500" b="0" dirty="0" err="1">
                          <a:latin typeface="+mj-ea"/>
                          <a:ea typeface="+mj-ea"/>
                        </a:rPr>
                        <a:t>스핀트로닉스의</a:t>
                      </a:r>
                      <a:r>
                        <a:rPr lang="ko-KR" altLang="en-US" sz="1500" b="0" dirty="0">
                          <a:latin typeface="+mj-ea"/>
                          <a:ea typeface="+mj-ea"/>
                        </a:rPr>
                        <a:t> 메커니즘 개발 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graphicFrame>
        <p:nvGraphicFramePr>
          <p:cNvPr id="28" name="표 27">
            <a:extLst>
              <a:ext uri="{FF2B5EF4-FFF2-40B4-BE49-F238E27FC236}">
                <a16:creationId xmlns:a16="http://schemas.microsoft.com/office/drawing/2014/main" id="{64F845DB-A7D7-4D1A-82F9-809B9852D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13710"/>
              </p:ext>
            </p:extLst>
          </p:nvPr>
        </p:nvGraphicFramePr>
        <p:xfrm>
          <a:off x="175335" y="3104924"/>
          <a:ext cx="5663489" cy="137160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663489">
                  <a:extLst>
                    <a:ext uri="{9D8B030D-6E8A-4147-A177-3AD203B41FA5}">
                      <a16:colId xmlns:a16="http://schemas.microsoft.com/office/drawing/2014/main" val="2783660530"/>
                    </a:ext>
                  </a:extLst>
                </a:gridCol>
              </a:tblGrid>
              <a:tr h="32515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ea"/>
                          <a:ea typeface="+mj-ea"/>
                        </a:rPr>
                        <a:t>     스핀 각분해광전자분광 측정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ea"/>
                        <a:ea typeface="+mj-ea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4405"/>
                  </a:ext>
                </a:extLst>
              </a:tr>
              <a:tr h="92024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각분해광전자분광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(ARPES)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측정 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물질 내부에 존재하는 전자의 운동량과 에너지의 분산 관계를</a:t>
                      </a:r>
                      <a:r>
                        <a:rPr lang="ko-KR" altLang="en-US" sz="1500" b="0" kern="1200" baseline="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측정</a:t>
                      </a:r>
                      <a:endParaRPr lang="ko-KR" altLang="en-US" sz="1500" b="0" kern="1200" dirty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buClr>
                          <a:schemeClr val="bg1">
                            <a:lumMod val="50000"/>
                          </a:schemeClr>
                        </a:buClr>
                        <a:buSzPct val="70000"/>
                        <a:buFont typeface="Wingdings" panose="05000000000000000000" pitchFamily="2" charset="2"/>
                        <a:buChar char="u"/>
                      </a:pPr>
                      <a:r>
                        <a:rPr lang="ko-KR" altLang="en-US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스핀 각분해광전자분광</a:t>
                      </a:r>
                      <a:r>
                        <a:rPr lang="en-US" altLang="ko-KR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500" kern="1200" dirty="0" err="1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SpinARPES</a:t>
                      </a:r>
                      <a:r>
                        <a:rPr lang="en-US" altLang="ko-KR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측정 </a:t>
                      </a:r>
                      <a:r>
                        <a:rPr lang="en-US" altLang="ko-KR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밴드 구조의 각 에너지</a:t>
                      </a:r>
                      <a:r>
                        <a:rPr lang="en-US" altLang="ko-KR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운동량 지점의 스핀 </a:t>
                      </a:r>
                      <a:r>
                        <a:rPr lang="ko-KR" altLang="en-US" sz="1500" kern="1200" dirty="0" err="1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편극</a:t>
                      </a:r>
                      <a:r>
                        <a:rPr lang="ko-KR" altLang="en-US" sz="15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 방향을 추가적으로 측정</a:t>
                      </a:r>
                      <a:endParaRPr lang="en-US" altLang="ko-KR" sz="15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05135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27B7CDB-2833-4A31-8D06-B914F2B283CA}"/>
              </a:ext>
            </a:extLst>
          </p:cNvPr>
          <p:cNvSpPr txBox="1"/>
          <p:nvPr/>
        </p:nvSpPr>
        <p:spPr>
          <a:xfrm>
            <a:off x="31170" y="36365"/>
            <a:ext cx="4303336" cy="30777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YU-KRISS </a:t>
            </a:r>
            <a:r>
              <a:rPr lang="ko-KR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융합반도체 융합대학원 과정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26D0E-73B1-4626-90C3-2EB527E37B76}"/>
              </a:ext>
            </a:extLst>
          </p:cNvPr>
          <p:cNvSpPr txBox="1"/>
          <p:nvPr/>
        </p:nvSpPr>
        <p:spPr>
          <a:xfrm>
            <a:off x="166913" y="861052"/>
            <a:ext cx="79608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b="1" dirty="0"/>
              <a:t>결정 고체의 외부 변수 조절에 따른 전자 스핀 및 </a:t>
            </a:r>
            <a:r>
              <a:rPr lang="ko-KR" altLang="en-US" sz="1600" b="1" dirty="0" err="1"/>
              <a:t>유사스핀</a:t>
            </a:r>
            <a:r>
              <a:rPr lang="ko-KR" altLang="en-US" sz="1600" b="1" dirty="0"/>
              <a:t> 측정과 제어</a:t>
            </a:r>
            <a:endParaRPr lang="en-US" altLang="ko-KR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b="1" dirty="0">
                <a:sym typeface="Wingdings" panose="05000000000000000000" pitchFamily="2" charset="2"/>
              </a:rPr>
              <a:t>스핀 각분해광전자분광 장비를 이용하여 전자 구조 상의 스핀 및 </a:t>
            </a:r>
            <a:r>
              <a:rPr lang="ko-KR" altLang="en-US" sz="1600" b="1" dirty="0" err="1">
                <a:sym typeface="Wingdings" panose="05000000000000000000" pitchFamily="2" charset="2"/>
              </a:rPr>
              <a:t>유사스핀</a:t>
            </a:r>
            <a:r>
              <a:rPr lang="ko-KR" altLang="en-US" sz="1600" b="1" dirty="0">
                <a:sym typeface="Wingdings" panose="05000000000000000000" pitchFamily="2" charset="2"/>
              </a:rPr>
              <a:t> 질서 측정</a:t>
            </a:r>
            <a:endParaRPr lang="en-US" altLang="ko-KR" sz="1600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b="1" dirty="0"/>
              <a:t>스핀 및 </a:t>
            </a:r>
            <a:r>
              <a:rPr lang="ko-KR" altLang="en-US" sz="1600" b="1" dirty="0" err="1"/>
              <a:t>유사스핀</a:t>
            </a:r>
            <a:r>
              <a:rPr lang="ko-KR" altLang="en-US" sz="1600" b="1" dirty="0"/>
              <a:t> 제어에 기반한 차세대 반도체 기술 </a:t>
            </a:r>
            <a:r>
              <a:rPr lang="en-US" altLang="ko-KR" sz="1600" b="1" dirty="0"/>
              <a:t>‘</a:t>
            </a:r>
            <a:r>
              <a:rPr lang="ko-KR" altLang="en-US" sz="1600" b="1" dirty="0" err="1"/>
              <a:t>스핀트로닉스</a:t>
            </a:r>
            <a:r>
              <a:rPr lang="en-US" altLang="ko-KR" sz="1600" b="1" dirty="0"/>
              <a:t>’</a:t>
            </a:r>
            <a:r>
              <a:rPr lang="ko-KR" altLang="en-US" sz="1600" b="1" dirty="0"/>
              <a:t> 개발</a:t>
            </a:r>
          </a:p>
        </p:txBody>
      </p:sp>
      <p:sp>
        <p:nvSpPr>
          <p:cNvPr id="53" name="사각형: 둥근 모서리 52">
            <a:extLst>
              <a:ext uri="{FF2B5EF4-FFF2-40B4-BE49-F238E27FC236}">
                <a16:creationId xmlns:a16="http://schemas.microsoft.com/office/drawing/2014/main" id="{A69F6F2D-F18A-4FEC-AF47-1AF6916FD6F6}"/>
              </a:ext>
            </a:extLst>
          </p:cNvPr>
          <p:cNvSpPr/>
          <p:nvPr/>
        </p:nvSpPr>
        <p:spPr>
          <a:xfrm>
            <a:off x="974090" y="6096012"/>
            <a:ext cx="7411052" cy="609619"/>
          </a:xfrm>
          <a:prstGeom prst="roundRect">
            <a:avLst/>
          </a:prstGeom>
          <a:solidFill>
            <a:srgbClr val="001A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B40FB91-27A9-4244-93FF-7FAF6E2E7202}"/>
              </a:ext>
            </a:extLst>
          </p:cNvPr>
          <p:cNvSpPr txBox="1"/>
          <p:nvPr/>
        </p:nvSpPr>
        <p:spPr>
          <a:xfrm>
            <a:off x="1075749" y="6108433"/>
            <a:ext cx="7207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물질의 전자 구조와 그 속에 숨은 스핀 및 </a:t>
            </a:r>
            <a:r>
              <a:rPr lang="ko-KR" altLang="en-US" sz="1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유사스핀의</a:t>
            </a: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 질서를 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/>
            </a:r>
            <a:b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</a:br>
            <a:r>
              <a:rPr lang="ko-KR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연구하여 차세대 반도체의 원천기술 개발에 도전한다</a:t>
            </a:r>
            <a:r>
              <a:rPr lang="en-US" altLang="ko-K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5972549" y="1693908"/>
            <a:ext cx="3012277" cy="4278097"/>
            <a:chOff x="6048749" y="1906278"/>
            <a:chExt cx="3012277" cy="4278097"/>
          </a:xfrm>
        </p:grpSpPr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056562" y="1906278"/>
              <a:ext cx="3004464" cy="4278096"/>
            </a:xfrm>
            <a:prstGeom prst="rect">
              <a:avLst/>
            </a:prstGeom>
          </p:spPr>
        </p:pic>
        <p:sp>
          <p:nvSpPr>
            <p:cNvPr id="20" name="직사각형 19"/>
            <p:cNvSpPr/>
            <p:nvPr/>
          </p:nvSpPr>
          <p:spPr>
            <a:xfrm>
              <a:off x="6048749" y="1906279"/>
              <a:ext cx="552076" cy="4278096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직사각형 60"/>
            <p:cNvSpPr/>
            <p:nvPr/>
          </p:nvSpPr>
          <p:spPr>
            <a:xfrm rot="10800000">
              <a:off x="8508950" y="1906278"/>
              <a:ext cx="552076" cy="4278096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7" name="직사각형 66"/>
          <p:cNvSpPr/>
          <p:nvPr/>
        </p:nvSpPr>
        <p:spPr>
          <a:xfrm>
            <a:off x="321308" y="1820612"/>
            <a:ext cx="123031" cy="123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직사각형 93"/>
          <p:cNvSpPr/>
          <p:nvPr/>
        </p:nvSpPr>
        <p:spPr>
          <a:xfrm>
            <a:off x="321307" y="3230504"/>
            <a:ext cx="123031" cy="123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직사각형 94"/>
          <p:cNvSpPr/>
          <p:nvPr/>
        </p:nvSpPr>
        <p:spPr>
          <a:xfrm>
            <a:off x="321306" y="4711113"/>
            <a:ext cx="123031" cy="123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913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060"/>
      </a:accent1>
      <a:accent2>
        <a:srgbClr val="002D89"/>
      </a:accent2>
      <a:accent3>
        <a:srgbClr val="04509C"/>
      </a:accent3>
      <a:accent4>
        <a:srgbClr val="2F75FF"/>
      </a:accent4>
      <a:accent5>
        <a:srgbClr val="40AFFF"/>
      </a:accent5>
      <a:accent6>
        <a:srgbClr val="91C6FB"/>
      </a:accent6>
      <a:hlink>
        <a:srgbClr val="97BAFF"/>
      </a:hlink>
      <a:folHlink>
        <a:srgbClr val="DAECFE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3351</TotalTime>
  <Words>173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Noto Sans Korean Medium</vt:lpstr>
      <vt:lpstr>Arial</vt:lpstr>
      <vt:lpstr>Calibri</vt:lpstr>
      <vt:lpstr>Calibri Light</vt:lpstr>
      <vt:lpstr>Wingdings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양재현 </dc:creator>
  <cp:lastModifiedBy>Mann Ho</cp:lastModifiedBy>
  <cp:revision>430</cp:revision>
  <cp:lastPrinted>2019-06-14T01:53:36Z</cp:lastPrinted>
  <dcterms:created xsi:type="dcterms:W3CDTF">2019-05-23T02:49:53Z</dcterms:created>
  <dcterms:modified xsi:type="dcterms:W3CDTF">2020-10-14T06:28:18Z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C:\Users\Mann Ho\AppData\Local\Microsoft\Windows\INetCache\IE\6RH374QA\YU_KRISS_v1.pptx</vt:lpwstr>
  </property>
</Properties>
</file>