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1383625" cy="3027521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1B6"/>
    <a:srgbClr val="F0F4FA"/>
    <a:srgbClr val="2D6CC9"/>
    <a:srgbClr val="204D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0" autoAdjust="0"/>
  </p:normalViewPr>
  <p:slideViewPr>
    <p:cSldViewPr snapToGrid="0">
      <p:cViewPr>
        <p:scale>
          <a:sx n="41" d="100"/>
          <a:sy n="41" d="100"/>
        </p:scale>
        <p:origin x="1956" y="-21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6C6A-D342-4873-B4FD-FDDD03896966}" type="datetimeFigureOut">
              <a:rPr lang="ko-KR" altLang="en-US" smtClean="0"/>
              <a:t>2020-10-12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0D1D-DF65-4C96-AAA9-99C85E4AC7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689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6C6A-D342-4873-B4FD-FDDD03896966}" type="datetimeFigureOut">
              <a:rPr lang="ko-KR" altLang="en-US" smtClean="0"/>
              <a:t>2020-10-12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0D1D-DF65-4C96-AAA9-99C85E4AC7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739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6C6A-D342-4873-B4FD-FDDD03896966}" type="datetimeFigureOut">
              <a:rPr lang="ko-KR" altLang="en-US" smtClean="0"/>
              <a:t>2020-10-12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0D1D-DF65-4C96-AAA9-99C85E4AC7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5399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6C6A-D342-4873-B4FD-FDDD03896966}" type="datetimeFigureOut">
              <a:rPr lang="ko-KR" altLang="en-US" smtClean="0"/>
              <a:t>2020-10-12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0D1D-DF65-4C96-AAA9-99C85E4AC7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69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6C6A-D342-4873-B4FD-FDDD03896966}" type="datetimeFigureOut">
              <a:rPr lang="ko-KR" altLang="en-US" smtClean="0"/>
              <a:t>2020-10-12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0D1D-DF65-4C96-AAA9-99C85E4AC7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488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6C6A-D342-4873-B4FD-FDDD03896966}" type="datetimeFigureOut">
              <a:rPr lang="ko-KR" altLang="en-US" smtClean="0"/>
              <a:t>2020-10-12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0D1D-DF65-4C96-AAA9-99C85E4AC7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360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6C6A-D342-4873-B4FD-FDDD03896966}" type="datetimeFigureOut">
              <a:rPr lang="ko-KR" altLang="en-US" smtClean="0"/>
              <a:t>2020-10-12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0D1D-DF65-4C96-AAA9-99C85E4AC7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134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6C6A-D342-4873-B4FD-FDDD03896966}" type="datetimeFigureOut">
              <a:rPr lang="ko-KR" altLang="en-US" smtClean="0"/>
              <a:t>2020-10-12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0D1D-DF65-4C96-AAA9-99C85E4AC7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51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6C6A-D342-4873-B4FD-FDDD03896966}" type="datetimeFigureOut">
              <a:rPr lang="ko-KR" altLang="en-US" smtClean="0"/>
              <a:t>2020-10-12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0D1D-DF65-4C96-AAA9-99C85E4AC7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780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6C6A-D342-4873-B4FD-FDDD03896966}" type="datetimeFigureOut">
              <a:rPr lang="ko-KR" altLang="en-US" smtClean="0"/>
              <a:t>2020-10-12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0D1D-DF65-4C96-AAA9-99C85E4AC7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60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6C6A-D342-4873-B4FD-FDDD03896966}" type="datetimeFigureOut">
              <a:rPr lang="ko-KR" altLang="en-US" smtClean="0"/>
              <a:t>2020-10-12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0D1D-DF65-4C96-AAA9-99C85E4AC7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393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36C6A-D342-4873-B4FD-FDDD03896966}" type="datetimeFigureOut">
              <a:rPr lang="ko-KR" altLang="en-US" smtClean="0"/>
              <a:t>2020-10-12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50D1D-DF65-4C96-AAA9-99C85E4AC7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861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38324" rtl="0" eaLnBrk="1" latinLnBrk="1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1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21384B93-DA8D-445D-9E33-93BAB760BAC3}"/>
              </a:ext>
            </a:extLst>
          </p:cNvPr>
          <p:cNvSpPr/>
          <p:nvPr/>
        </p:nvSpPr>
        <p:spPr>
          <a:xfrm>
            <a:off x="-29781" y="0"/>
            <a:ext cx="21413406" cy="6264000"/>
          </a:xfrm>
          <a:prstGeom prst="rect">
            <a:avLst/>
          </a:prstGeom>
          <a:solidFill>
            <a:srgbClr val="286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8CBDD1-1B43-4E8D-B436-4D0B07F8B12C}"/>
              </a:ext>
            </a:extLst>
          </p:cNvPr>
          <p:cNvSpPr txBox="1"/>
          <p:nvPr/>
        </p:nvSpPr>
        <p:spPr>
          <a:xfrm>
            <a:off x="495300" y="520417"/>
            <a:ext cx="191452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n-ea"/>
              </a:rPr>
              <a:t>2021</a:t>
            </a:r>
            <a:r>
              <a:rPr lang="ko-KR" altLang="en-US" sz="8000" b="1" dirty="0" smtClean="0">
                <a:solidFill>
                  <a:schemeClr val="bg1"/>
                </a:solidFill>
                <a:latin typeface="+mn-ea"/>
              </a:rPr>
              <a:t>년도</a:t>
            </a:r>
            <a:endParaRPr lang="en-US" altLang="ko-KR" sz="8000" b="1" dirty="0">
              <a:solidFill>
                <a:schemeClr val="bg1"/>
              </a:solidFill>
              <a:latin typeface="+mn-ea"/>
            </a:endParaRPr>
          </a:p>
          <a:p>
            <a:r>
              <a:rPr lang="ko-KR" altLang="en-US" sz="8000" b="1" dirty="0" smtClean="0">
                <a:solidFill>
                  <a:schemeClr val="bg1"/>
                </a:solidFill>
                <a:latin typeface="+mn-ea"/>
              </a:rPr>
              <a:t>연세</a:t>
            </a:r>
            <a:r>
              <a:rPr lang="en-US" altLang="ko-KR" sz="8000" b="1" dirty="0" smtClean="0">
                <a:solidFill>
                  <a:schemeClr val="bg1"/>
                </a:solidFill>
                <a:latin typeface="+mn-ea"/>
              </a:rPr>
              <a:t>-KRISS (</a:t>
            </a:r>
            <a:r>
              <a:rPr lang="ko-KR" altLang="en-US" sz="8000" b="1" dirty="0" smtClean="0">
                <a:solidFill>
                  <a:schemeClr val="bg1"/>
                </a:solidFill>
                <a:latin typeface="+mn-ea"/>
              </a:rPr>
              <a:t>한국표준과학연구원</a:t>
            </a:r>
            <a:r>
              <a:rPr lang="en-US" altLang="ko-KR" sz="8000" b="1" dirty="0" smtClean="0">
                <a:solidFill>
                  <a:schemeClr val="bg1"/>
                </a:solidFill>
                <a:latin typeface="+mn-ea"/>
              </a:rPr>
              <a:t>)</a:t>
            </a:r>
            <a:r>
              <a:rPr lang="ko-KR" altLang="en-US" sz="8000" b="1" dirty="0" smtClean="0">
                <a:solidFill>
                  <a:schemeClr val="bg1"/>
                </a:solidFill>
                <a:latin typeface="+mn-ea"/>
              </a:rPr>
              <a:t> 융합대학원 대학원생 </a:t>
            </a:r>
            <a:r>
              <a:rPr lang="ko-KR" altLang="en-US" sz="8000" b="1" dirty="0">
                <a:solidFill>
                  <a:schemeClr val="bg1"/>
                </a:solidFill>
                <a:latin typeface="+mn-ea"/>
              </a:rPr>
              <a:t>모집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194D7E-B6C1-4F65-8FD8-19744839B922}"/>
              </a:ext>
            </a:extLst>
          </p:cNvPr>
          <p:cNvSpPr txBox="1"/>
          <p:nvPr/>
        </p:nvSpPr>
        <p:spPr>
          <a:xfrm>
            <a:off x="495300" y="4518292"/>
            <a:ext cx="204978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ko-KR" altLang="en-US" sz="3600" dirty="0" smtClean="0">
                <a:solidFill>
                  <a:schemeClr val="bg1"/>
                </a:solidFill>
              </a:rPr>
              <a:t>연세대와 </a:t>
            </a:r>
            <a:r>
              <a:rPr lang="ko-KR" altLang="en-US" sz="3600" b="0" i="0" dirty="0">
                <a:solidFill>
                  <a:schemeClr val="bg1"/>
                </a:solidFill>
                <a:effectLst/>
                <a:latin typeface="NanumGothic"/>
              </a:rPr>
              <a:t>국가측정표준 대표기관</a:t>
            </a:r>
            <a:r>
              <a:rPr lang="ko-KR" altLang="en-US" sz="3600" dirty="0">
                <a:solidFill>
                  <a:schemeClr val="bg1"/>
                </a:solidFill>
              </a:rPr>
              <a:t> 한국표준과학연구원 </a:t>
            </a:r>
            <a:r>
              <a:rPr lang="en-US" altLang="ko-KR" sz="3600" dirty="0">
                <a:solidFill>
                  <a:schemeClr val="bg1"/>
                </a:solidFill>
              </a:rPr>
              <a:t>(KRISS)</a:t>
            </a:r>
            <a:r>
              <a:rPr lang="ko-KR" altLang="en-US" sz="3600" dirty="0">
                <a:solidFill>
                  <a:schemeClr val="bg1"/>
                </a:solidFill>
              </a:rPr>
              <a:t>이 함께 만든 연세</a:t>
            </a:r>
            <a:r>
              <a:rPr lang="en-US" altLang="ko-KR" sz="3600" dirty="0">
                <a:solidFill>
                  <a:schemeClr val="bg1"/>
                </a:solidFill>
              </a:rPr>
              <a:t>-</a:t>
            </a:r>
            <a:r>
              <a:rPr lang="en-US" altLang="ko-KR" sz="3600" dirty="0" smtClean="0">
                <a:solidFill>
                  <a:schemeClr val="bg1"/>
                </a:solidFill>
              </a:rPr>
              <a:t>KRISS </a:t>
            </a:r>
            <a:r>
              <a:rPr lang="ko-KR" altLang="en-US" sz="3600" dirty="0" smtClean="0">
                <a:solidFill>
                  <a:schemeClr val="bg1"/>
                </a:solidFill>
              </a:rPr>
              <a:t>융합대학원에서 </a:t>
            </a:r>
            <a:r>
              <a:rPr lang="en-US" altLang="ko-KR" sz="3600" dirty="0" smtClean="0">
                <a:solidFill>
                  <a:schemeClr val="bg1"/>
                </a:solidFill>
              </a:rPr>
              <a:t> </a:t>
            </a:r>
            <a:r>
              <a:rPr lang="ko-KR" altLang="en-US" sz="3600" dirty="0" smtClean="0">
                <a:solidFill>
                  <a:schemeClr val="bg1"/>
                </a:solidFill>
              </a:rPr>
              <a:t> </a:t>
            </a:r>
            <a:r>
              <a:rPr lang="ko-KR" altLang="en-US" sz="3600" b="1" dirty="0" smtClean="0">
                <a:solidFill>
                  <a:schemeClr val="bg1"/>
                </a:solidFill>
              </a:rPr>
              <a:t>반도체 소재</a:t>
            </a:r>
            <a:r>
              <a:rPr lang="en-US" altLang="ko-KR" sz="3600" b="1" dirty="0" smtClean="0">
                <a:solidFill>
                  <a:schemeClr val="bg1"/>
                </a:solidFill>
              </a:rPr>
              <a:t>/</a:t>
            </a:r>
            <a:r>
              <a:rPr lang="ko-KR" altLang="en-US" sz="3600" b="1" dirty="0" smtClean="0">
                <a:solidFill>
                  <a:schemeClr val="bg1"/>
                </a:solidFill>
              </a:rPr>
              <a:t>소자 </a:t>
            </a:r>
            <a:r>
              <a:rPr lang="ko-KR" altLang="en-US" sz="3600" dirty="0" smtClean="0">
                <a:solidFill>
                  <a:schemeClr val="bg1"/>
                </a:solidFill>
              </a:rPr>
              <a:t>분야의</a:t>
            </a:r>
            <a:r>
              <a:rPr lang="ko-KR" altLang="en-US" sz="3600" b="1" dirty="0" smtClean="0">
                <a:solidFill>
                  <a:schemeClr val="bg1"/>
                </a:solidFill>
              </a:rPr>
              <a:t> </a:t>
            </a:r>
            <a:r>
              <a:rPr lang="ko-KR" altLang="en-US" sz="3600" dirty="0">
                <a:solidFill>
                  <a:schemeClr val="bg1"/>
                </a:solidFill>
              </a:rPr>
              <a:t>세계적인 과학기술인으로 도약하십시오</a:t>
            </a:r>
            <a:r>
              <a:rPr lang="en-US" altLang="ko-KR" sz="36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7D86CF-32FF-4974-A670-5048AE5565A6}"/>
              </a:ext>
            </a:extLst>
          </p:cNvPr>
          <p:cNvSpPr txBox="1"/>
          <p:nvPr/>
        </p:nvSpPr>
        <p:spPr>
          <a:xfrm>
            <a:off x="495300" y="6551884"/>
            <a:ext cx="20497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spc="-100" dirty="0">
                <a:latin typeface="+mj-ea"/>
                <a:ea typeface="+mj-ea"/>
              </a:rPr>
              <a:t>1</a:t>
            </a:r>
            <a:r>
              <a:rPr lang="en-US" altLang="ko-KR" sz="3200" b="1" spc="-100" dirty="0">
                <a:latin typeface="+mj-ea"/>
                <a:ea typeface="+mj-ea"/>
              </a:rPr>
              <a:t>. </a:t>
            </a:r>
            <a:r>
              <a:rPr lang="ko-KR" altLang="en-US" sz="3200" b="1" spc="-100" dirty="0">
                <a:latin typeface="+mj-ea"/>
                <a:ea typeface="+mj-ea"/>
              </a:rPr>
              <a:t>연세</a:t>
            </a:r>
            <a:r>
              <a:rPr lang="en-US" altLang="ko-KR" sz="3200" b="1" spc="-100" dirty="0">
                <a:latin typeface="+mj-ea"/>
                <a:ea typeface="+mj-ea"/>
              </a:rPr>
              <a:t>-KRISS</a:t>
            </a:r>
            <a:r>
              <a:rPr lang="ko-KR" altLang="en-US" sz="3200" b="1" spc="-100" dirty="0">
                <a:latin typeface="+mj-ea"/>
                <a:ea typeface="+mj-ea"/>
              </a:rPr>
              <a:t> 융합연구원 소개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600" b="1" spc="-100" dirty="0" err="1" smtClean="0">
                <a:latin typeface="+mj-ea"/>
                <a:ea typeface="+mj-ea"/>
              </a:rPr>
              <a:t>반도체융합</a:t>
            </a:r>
            <a:r>
              <a:rPr lang="ko-KR" altLang="en-US" sz="2600" spc="-100" dirty="0" smtClean="0">
                <a:latin typeface="+mj-ea"/>
                <a:ea typeface="+mj-ea"/>
              </a:rPr>
              <a:t> </a:t>
            </a:r>
            <a:r>
              <a:rPr lang="ko-KR" altLang="en-US" sz="2600" spc="-100" dirty="0" err="1" smtClean="0">
                <a:latin typeface="+mj-ea"/>
                <a:ea typeface="+mj-ea"/>
              </a:rPr>
              <a:t>원천소재</a:t>
            </a:r>
            <a:r>
              <a:rPr lang="en-US" altLang="ko-KR" sz="2600" spc="-100" dirty="0">
                <a:latin typeface="+mj-ea"/>
                <a:ea typeface="+mj-ea"/>
              </a:rPr>
              <a:t>-</a:t>
            </a:r>
            <a:r>
              <a:rPr lang="ko-KR" altLang="en-US" sz="2600" spc="-100" dirty="0">
                <a:latin typeface="+mj-ea"/>
                <a:ea typeface="+mj-ea"/>
              </a:rPr>
              <a:t>소자 분야에서 신규 연구분야 개척과 세계적인 과학기술인재를 중점 육성하기 위한 연세대와 </a:t>
            </a:r>
            <a:r>
              <a:rPr lang="en-US" altLang="ko-KR" sz="2600" spc="-100" dirty="0" smtClean="0">
                <a:latin typeface="+mj-ea"/>
                <a:ea typeface="+mj-ea"/>
              </a:rPr>
              <a:t>KRISS</a:t>
            </a:r>
            <a:r>
              <a:rPr lang="ko-KR" altLang="en-US" sz="2600" spc="-100" dirty="0" smtClean="0">
                <a:latin typeface="+mj-ea"/>
                <a:ea typeface="+mj-ea"/>
              </a:rPr>
              <a:t>간 </a:t>
            </a:r>
            <a:r>
              <a:rPr lang="ko-KR" altLang="en-US" sz="2600" spc="-100" dirty="0">
                <a:latin typeface="+mj-ea"/>
                <a:ea typeface="+mj-ea"/>
              </a:rPr>
              <a:t>공동 </a:t>
            </a:r>
            <a:r>
              <a:rPr lang="ko-KR" altLang="en-US" sz="2600" spc="-100" dirty="0" smtClean="0">
                <a:latin typeface="+mj-ea"/>
                <a:ea typeface="+mj-ea"/>
              </a:rPr>
              <a:t>융합 핵심인재 육성 및 연구사업</a:t>
            </a:r>
            <a:endParaRPr lang="en-US" altLang="ko-KR" sz="2600" spc="-100" dirty="0">
              <a:latin typeface="+mj-ea"/>
              <a:ea typeface="+mj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2600" spc="-100" dirty="0">
                <a:latin typeface="+mj-ea"/>
                <a:ea typeface="+mj-ea"/>
              </a:rPr>
              <a:t>‘</a:t>
            </a:r>
            <a:r>
              <a:rPr lang="ko-KR" altLang="en-US" sz="2600" spc="-100" dirty="0">
                <a:latin typeface="+mj-ea"/>
                <a:ea typeface="+mj-ea"/>
              </a:rPr>
              <a:t>학연교수제</a:t>
            </a:r>
            <a:r>
              <a:rPr lang="en-US" altLang="ko-KR" sz="2600" spc="-100" dirty="0">
                <a:latin typeface="+mj-ea"/>
                <a:ea typeface="+mj-ea"/>
              </a:rPr>
              <a:t>’</a:t>
            </a:r>
            <a:r>
              <a:rPr lang="ko-KR" altLang="en-US" sz="2600" spc="-100" dirty="0">
                <a:latin typeface="+mj-ea"/>
                <a:ea typeface="+mj-ea"/>
              </a:rPr>
              <a:t>를 도입하여 연세대 교수와 </a:t>
            </a:r>
            <a:r>
              <a:rPr lang="en-US" altLang="ko-KR" sz="2600" spc="-100" dirty="0" smtClean="0">
                <a:latin typeface="+mj-ea"/>
                <a:ea typeface="+mj-ea"/>
              </a:rPr>
              <a:t>KRISS </a:t>
            </a:r>
            <a:r>
              <a:rPr lang="ko-KR" altLang="en-US" sz="2600" spc="-100" dirty="0">
                <a:latin typeface="+mj-ea"/>
                <a:ea typeface="+mj-ea"/>
              </a:rPr>
              <a:t>연구원 </a:t>
            </a:r>
            <a:r>
              <a:rPr lang="en-US" altLang="ko-KR" sz="2600" spc="-100" dirty="0">
                <a:latin typeface="+mj-ea"/>
                <a:ea typeface="+mj-ea"/>
              </a:rPr>
              <a:t>1</a:t>
            </a:r>
            <a:r>
              <a:rPr lang="ko-KR" altLang="en-US" sz="2600" spc="-100" dirty="0">
                <a:latin typeface="+mj-ea"/>
                <a:ea typeface="+mj-ea"/>
              </a:rPr>
              <a:t>팀으로 융합연구 및 </a:t>
            </a:r>
            <a:r>
              <a:rPr lang="ko-KR" altLang="en-US" sz="2600" spc="-100" dirty="0" smtClean="0">
                <a:latin typeface="+mj-ea"/>
                <a:ea typeface="+mj-ea"/>
              </a:rPr>
              <a:t>교육 </a:t>
            </a:r>
            <a:r>
              <a:rPr lang="en-US" altLang="ko-KR" sz="2600" spc="-100" dirty="0" smtClean="0">
                <a:latin typeface="+mj-ea"/>
                <a:ea typeface="+mj-ea"/>
              </a:rPr>
              <a:t>(</a:t>
            </a:r>
            <a:r>
              <a:rPr lang="ko-KR" altLang="en-US" sz="2600" spc="-100" dirty="0">
                <a:latin typeface="+mj-ea"/>
                <a:ea typeface="+mj-ea"/>
              </a:rPr>
              <a:t>학생연구원 공동지도</a:t>
            </a:r>
            <a:r>
              <a:rPr lang="en-US" altLang="ko-KR" sz="2600" spc="-100" dirty="0">
                <a:latin typeface="+mj-ea"/>
                <a:ea typeface="+mj-ea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600" spc="-100" dirty="0">
                <a:latin typeface="+mj-ea"/>
                <a:ea typeface="+mj-ea"/>
              </a:rPr>
              <a:t>이론과 실무를 겸비한 </a:t>
            </a:r>
            <a:r>
              <a:rPr lang="ko-KR" altLang="en-US" sz="2600" spc="-100" dirty="0" smtClean="0">
                <a:solidFill>
                  <a:schemeClr val="accent1"/>
                </a:solidFill>
                <a:latin typeface="+mj-ea"/>
                <a:ea typeface="+mj-ea"/>
              </a:rPr>
              <a:t>고급</a:t>
            </a:r>
            <a:r>
              <a:rPr lang="ko-KR" altLang="en-US" sz="2600" spc="-100" dirty="0" smtClean="0">
                <a:latin typeface="+mj-ea"/>
                <a:ea typeface="+mj-ea"/>
              </a:rPr>
              <a:t> 전문 </a:t>
            </a:r>
            <a:r>
              <a:rPr lang="ko-KR" altLang="en-US" sz="2600" spc="-100" dirty="0">
                <a:latin typeface="+mj-ea"/>
                <a:ea typeface="+mj-ea"/>
              </a:rPr>
              <a:t>인력양성을 목적으로 순수 이론 연구와 실천적인 연구개발을 </a:t>
            </a:r>
            <a:r>
              <a:rPr lang="ko-KR" altLang="en-US" sz="2600" spc="-100" dirty="0" err="1">
                <a:latin typeface="+mj-ea"/>
                <a:ea typeface="+mj-ea"/>
              </a:rPr>
              <a:t>균형있게</a:t>
            </a:r>
            <a:r>
              <a:rPr lang="ko-KR" altLang="en-US" sz="2600" spc="-100" dirty="0">
                <a:latin typeface="+mj-ea"/>
                <a:ea typeface="+mj-ea"/>
              </a:rPr>
              <a:t> 추구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E0DFCD2-8FD7-4676-B3F1-49AC2AE18E14}"/>
              </a:ext>
            </a:extLst>
          </p:cNvPr>
          <p:cNvCxnSpPr/>
          <p:nvPr/>
        </p:nvCxnSpPr>
        <p:spPr>
          <a:xfrm flipV="1">
            <a:off x="-29781" y="6107142"/>
            <a:ext cx="21413406" cy="0"/>
          </a:xfrm>
          <a:prstGeom prst="line">
            <a:avLst/>
          </a:prstGeom>
          <a:ln w="60325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0C75A5D-45A3-43F9-BFE1-C2CF83B7E76F}"/>
              </a:ext>
            </a:extLst>
          </p:cNvPr>
          <p:cNvSpPr txBox="1"/>
          <p:nvPr/>
        </p:nvSpPr>
        <p:spPr>
          <a:xfrm>
            <a:off x="495300" y="9781350"/>
            <a:ext cx="99822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spc="-100" dirty="0">
                <a:latin typeface="+mj-ea"/>
                <a:ea typeface="+mj-ea"/>
              </a:rPr>
              <a:t>2</a:t>
            </a:r>
            <a:r>
              <a:rPr lang="en-US" altLang="ko-KR" sz="3200" b="1" spc="-100" dirty="0">
                <a:latin typeface="+mj-ea"/>
                <a:ea typeface="+mj-ea"/>
              </a:rPr>
              <a:t>. </a:t>
            </a:r>
            <a:r>
              <a:rPr lang="ko-KR" altLang="en-US" sz="3200" b="1" spc="-100" dirty="0">
                <a:latin typeface="+mj-ea"/>
                <a:ea typeface="+mj-ea"/>
              </a:rPr>
              <a:t>교육 〮 연구환경 소개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600" spc="-100" dirty="0">
                <a:latin typeface="+mj-ea"/>
                <a:ea typeface="+mj-ea"/>
              </a:rPr>
              <a:t>연세대 및 </a:t>
            </a:r>
            <a:r>
              <a:rPr lang="en-US" altLang="ko-KR" sz="2600" spc="-100" dirty="0">
                <a:latin typeface="+mj-ea"/>
                <a:ea typeface="+mj-ea"/>
              </a:rPr>
              <a:t>KRISS</a:t>
            </a:r>
            <a:r>
              <a:rPr lang="ko-KR" altLang="en-US" sz="2600" spc="-100" dirty="0">
                <a:latin typeface="+mj-ea"/>
                <a:ea typeface="+mj-ea"/>
              </a:rPr>
              <a:t>의 소재 </a:t>
            </a:r>
            <a:r>
              <a:rPr lang="ko-KR" altLang="en-US" sz="2600" spc="-100" dirty="0" smtClean="0">
                <a:latin typeface="+mj-ea"/>
                <a:ea typeface="+mj-ea"/>
              </a:rPr>
              <a:t>〮소자 </a:t>
            </a:r>
            <a:r>
              <a:rPr lang="ko-KR" altLang="en-US" sz="2600" spc="-100" dirty="0">
                <a:latin typeface="+mj-ea"/>
                <a:ea typeface="+mj-ea"/>
              </a:rPr>
              <a:t>분야를 선도하는 최고의 교수진과 연구진으로 구성</a:t>
            </a:r>
            <a:endParaRPr lang="en-US" altLang="ko-KR" sz="2600" spc="-100" dirty="0">
              <a:latin typeface="+mj-ea"/>
              <a:ea typeface="+mj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600" spc="-100" dirty="0">
                <a:latin typeface="+mj-ea"/>
                <a:ea typeface="+mj-ea"/>
              </a:rPr>
              <a:t>모든 학생들에게 </a:t>
            </a:r>
            <a:r>
              <a:rPr lang="ko-KR" altLang="en-US" sz="2600" spc="-100" dirty="0" smtClean="0">
                <a:latin typeface="+mj-ea"/>
              </a:rPr>
              <a:t>등록금 </a:t>
            </a:r>
            <a:r>
              <a:rPr lang="ko-KR" altLang="en-US" sz="2600" spc="-100" dirty="0">
                <a:latin typeface="+mj-ea"/>
              </a:rPr>
              <a:t>전액과 </a:t>
            </a:r>
            <a:r>
              <a:rPr lang="ko-KR" altLang="en-US" sz="2600" spc="-100" dirty="0" smtClean="0">
                <a:latin typeface="+mj-ea"/>
              </a:rPr>
              <a:t>월 </a:t>
            </a:r>
            <a:r>
              <a:rPr lang="ko-KR" altLang="en-US" sz="2600" spc="-100" dirty="0" err="1" smtClean="0">
                <a:latin typeface="+mj-ea"/>
              </a:rPr>
              <a:t>연수비</a:t>
            </a:r>
            <a:r>
              <a:rPr lang="ko-KR" altLang="en-US" sz="2600" spc="-100" dirty="0" smtClean="0">
                <a:latin typeface="+mj-ea"/>
              </a:rPr>
              <a:t> 지원</a:t>
            </a:r>
            <a:endParaRPr lang="en-US" altLang="ko-KR" sz="2600" spc="-100" dirty="0" smtClean="0">
              <a:latin typeface="+mj-ea"/>
              <a:ea typeface="+mj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600" spc="-100" dirty="0" smtClean="0">
                <a:latin typeface="+mj-ea"/>
                <a:ea typeface="+mj-ea"/>
              </a:rPr>
              <a:t>새로운 </a:t>
            </a:r>
            <a:r>
              <a:rPr lang="ko-KR" altLang="en-US" sz="2600" spc="-100" dirty="0">
                <a:latin typeface="+mj-ea"/>
              </a:rPr>
              <a:t>미래 반도체융합연구 분야 창출 및 수월성 연구 성과로 세계 </a:t>
            </a:r>
            <a:r>
              <a:rPr lang="en-US" altLang="ko-KR" sz="2600" spc="-100" dirty="0">
                <a:latin typeface="+mj-ea"/>
              </a:rPr>
              <a:t>Top </a:t>
            </a:r>
            <a:r>
              <a:rPr lang="ko-KR" altLang="en-US" sz="2600" spc="-100" dirty="0">
                <a:latin typeface="+mj-ea"/>
              </a:rPr>
              <a:t>저널 </a:t>
            </a:r>
            <a:r>
              <a:rPr lang="ko-KR" altLang="en-US" sz="2600" spc="-100" dirty="0" smtClean="0">
                <a:latin typeface="+mj-ea"/>
              </a:rPr>
              <a:t>출판</a:t>
            </a:r>
            <a:endParaRPr lang="en-US" altLang="ko-KR" sz="2600" spc="-100" dirty="0">
              <a:latin typeface="+mj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1D935A-F91A-4198-9BD0-A78E6E434EA7}"/>
              </a:ext>
            </a:extLst>
          </p:cNvPr>
          <p:cNvSpPr txBox="1"/>
          <p:nvPr/>
        </p:nvSpPr>
        <p:spPr>
          <a:xfrm>
            <a:off x="415066" y="13637978"/>
            <a:ext cx="9982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spc="-100" dirty="0">
                <a:latin typeface="+mj-ea"/>
                <a:ea typeface="+mj-ea"/>
              </a:rPr>
              <a:t>3</a:t>
            </a:r>
            <a:r>
              <a:rPr lang="en-US" altLang="ko-KR" sz="3200" b="1" spc="-100" dirty="0">
                <a:latin typeface="+mj-ea"/>
                <a:ea typeface="+mj-ea"/>
              </a:rPr>
              <a:t>. </a:t>
            </a:r>
            <a:r>
              <a:rPr lang="ko-KR" altLang="en-US" sz="3200" b="1" spc="-100" dirty="0">
                <a:latin typeface="+mj-ea"/>
                <a:ea typeface="+mj-ea"/>
              </a:rPr>
              <a:t>지원 자격</a:t>
            </a:r>
            <a:endParaRPr lang="en-US" altLang="ko-KR" sz="3200" b="1" spc="-100" dirty="0">
              <a:latin typeface="+mj-ea"/>
              <a:ea typeface="+mj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600" spc="-100" dirty="0" err="1">
                <a:latin typeface="+mj-ea"/>
                <a:ea typeface="+mj-ea"/>
              </a:rPr>
              <a:t>이공학</a:t>
            </a:r>
            <a:r>
              <a:rPr lang="ko-KR" altLang="en-US" sz="2600" spc="-100" dirty="0">
                <a:latin typeface="+mj-ea"/>
                <a:ea typeface="+mj-ea"/>
              </a:rPr>
              <a:t> 분야 학사 또는 석사학위 소지자</a:t>
            </a:r>
            <a:endParaRPr lang="en-US" altLang="ko-KR" sz="2600" spc="-100" dirty="0">
              <a:latin typeface="+mj-ea"/>
              <a:ea typeface="+mj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600" spc="-100" dirty="0" smtClean="0">
                <a:latin typeface="+mj-ea"/>
                <a:ea typeface="+mj-ea"/>
              </a:rPr>
              <a:t>해외여행에 </a:t>
            </a:r>
            <a:r>
              <a:rPr lang="ko-KR" altLang="en-US" sz="2600" spc="-100" dirty="0">
                <a:latin typeface="+mj-ea"/>
                <a:ea typeface="+mj-ea"/>
              </a:rPr>
              <a:t>결격사유가 없는 자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49E91D-53EE-48AC-A3EA-B5E90BC0D31C}"/>
              </a:ext>
            </a:extLst>
          </p:cNvPr>
          <p:cNvSpPr txBox="1"/>
          <p:nvPr/>
        </p:nvSpPr>
        <p:spPr>
          <a:xfrm>
            <a:off x="415066" y="15745534"/>
            <a:ext cx="9982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spc="-100" dirty="0">
                <a:latin typeface="+mj-ea"/>
                <a:ea typeface="+mj-ea"/>
              </a:rPr>
              <a:t>4</a:t>
            </a:r>
            <a:r>
              <a:rPr lang="en-US" altLang="ko-KR" sz="3200" b="1" spc="-100" dirty="0">
                <a:latin typeface="+mj-ea"/>
                <a:ea typeface="+mj-ea"/>
              </a:rPr>
              <a:t>. </a:t>
            </a:r>
            <a:r>
              <a:rPr lang="ko-KR" altLang="en-US" sz="3200" b="1" spc="-100" dirty="0">
                <a:latin typeface="+mj-ea"/>
                <a:ea typeface="+mj-ea"/>
              </a:rPr>
              <a:t>모집부문</a:t>
            </a:r>
            <a:r>
              <a:rPr lang="en-US" altLang="ko-KR" sz="3200" b="1" spc="-100" dirty="0">
                <a:latin typeface="+mj-ea"/>
                <a:ea typeface="+mj-ea"/>
              </a:rPr>
              <a:t>, </a:t>
            </a:r>
            <a:r>
              <a:rPr lang="ko-KR" altLang="en-US" sz="3200" b="1" spc="-100" dirty="0">
                <a:latin typeface="+mj-ea"/>
                <a:ea typeface="+mj-ea"/>
              </a:rPr>
              <a:t>인원 및 분야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600" spc="-100" dirty="0">
                <a:latin typeface="+mj-ea"/>
                <a:ea typeface="+mj-ea"/>
              </a:rPr>
              <a:t>모집 부문</a:t>
            </a:r>
            <a:r>
              <a:rPr lang="en-US" altLang="ko-KR" sz="2600" spc="-100" dirty="0">
                <a:latin typeface="+mj-ea"/>
                <a:ea typeface="+mj-ea"/>
              </a:rPr>
              <a:t>: </a:t>
            </a:r>
            <a:r>
              <a:rPr lang="ko-KR" altLang="en-US" sz="2600" spc="-100" dirty="0" smtClean="0">
                <a:latin typeface="+mj-ea"/>
                <a:ea typeface="+mj-ea"/>
              </a:rPr>
              <a:t>석박통합과정 </a:t>
            </a:r>
            <a:r>
              <a:rPr lang="ko-KR" altLang="en-US" sz="2600" spc="-100" dirty="0">
                <a:latin typeface="+mj-ea"/>
                <a:ea typeface="+mj-ea"/>
              </a:rPr>
              <a:t>및 박사과정</a:t>
            </a:r>
            <a:endParaRPr lang="en-US" altLang="ko-KR" sz="2600" spc="-100" dirty="0">
              <a:latin typeface="+mj-ea"/>
              <a:ea typeface="+mj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600" spc="-100" dirty="0">
                <a:latin typeface="+mj-ea"/>
                <a:ea typeface="+mj-ea"/>
              </a:rPr>
              <a:t>모집 인원</a:t>
            </a:r>
            <a:r>
              <a:rPr lang="en-US" altLang="ko-KR" sz="2600" spc="-100" dirty="0">
                <a:latin typeface="+mj-ea"/>
                <a:ea typeface="+mj-ea"/>
              </a:rPr>
              <a:t>: 0</a:t>
            </a:r>
            <a:r>
              <a:rPr lang="ko-KR" altLang="en-US" sz="2600" spc="-100" dirty="0">
                <a:latin typeface="+mj-ea"/>
                <a:ea typeface="+mj-ea"/>
              </a:rPr>
              <a:t>명 </a:t>
            </a:r>
            <a:r>
              <a:rPr lang="ko-KR" altLang="en-US" sz="2600" spc="-100" dirty="0" smtClean="0">
                <a:latin typeface="+mj-ea"/>
                <a:ea typeface="+mj-ea"/>
              </a:rPr>
              <a:t>내외 </a:t>
            </a:r>
            <a:r>
              <a:rPr lang="en-US" altLang="ko-KR" sz="2600" spc="-100" dirty="0" smtClean="0">
                <a:latin typeface="+mj-ea"/>
                <a:ea typeface="+mj-ea"/>
              </a:rPr>
              <a:t>(</a:t>
            </a:r>
            <a:r>
              <a:rPr lang="ko-KR" altLang="en-US" sz="2600" spc="-100" dirty="0" smtClean="0">
                <a:latin typeface="+mj-ea"/>
                <a:ea typeface="+mj-ea"/>
              </a:rPr>
              <a:t>구체적인 내용은 접수처에 문의</a:t>
            </a:r>
            <a:r>
              <a:rPr lang="en-US" altLang="ko-KR" sz="2600" spc="-100" dirty="0" smtClean="0">
                <a:latin typeface="+mj-ea"/>
                <a:ea typeface="+mj-ea"/>
              </a:rPr>
              <a:t>)</a:t>
            </a:r>
            <a:endParaRPr lang="en-US" altLang="ko-KR" sz="2600" spc="-100" dirty="0">
              <a:latin typeface="+mj-ea"/>
              <a:ea typeface="+mj-ea"/>
            </a:endParaRPr>
          </a:p>
        </p:txBody>
      </p:sp>
      <p:graphicFrame>
        <p:nvGraphicFramePr>
          <p:cNvPr id="22" name="표 22">
            <a:extLst>
              <a:ext uri="{FF2B5EF4-FFF2-40B4-BE49-F238E27FC236}">
                <a16:creationId xmlns:a16="http://schemas.microsoft.com/office/drawing/2014/main" id="{2A85A9FB-F77E-4E98-93FB-39C2D9512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218908"/>
              </p:ext>
            </p:extLst>
          </p:nvPr>
        </p:nvGraphicFramePr>
        <p:xfrm>
          <a:off x="570299" y="17624468"/>
          <a:ext cx="9671734" cy="255332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031036">
                  <a:extLst>
                    <a:ext uri="{9D8B030D-6E8A-4147-A177-3AD203B41FA5}">
                      <a16:colId xmlns:a16="http://schemas.microsoft.com/office/drawing/2014/main" val="423919291"/>
                    </a:ext>
                  </a:extLst>
                </a:gridCol>
                <a:gridCol w="6640698">
                  <a:extLst>
                    <a:ext uri="{9D8B030D-6E8A-4147-A177-3AD203B41FA5}">
                      <a16:colId xmlns:a16="http://schemas.microsoft.com/office/drawing/2014/main" val="1420087622"/>
                    </a:ext>
                  </a:extLst>
                </a:gridCol>
              </a:tblGrid>
              <a:tr h="4954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/>
                        <a:t>구분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61B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/>
                        <a:t>세부 연구분야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61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274378"/>
                  </a:ext>
                </a:extLst>
              </a:tr>
              <a:tr h="20351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600" b="1" dirty="0" smtClean="0"/>
                        <a:t>물리학과</a:t>
                      </a:r>
                      <a:endParaRPr lang="en-US" altLang="ko-KR" sz="2600" b="1" dirty="0" smtClean="0"/>
                    </a:p>
                    <a:p>
                      <a:pPr algn="ctr" latinLnBrk="1"/>
                      <a:r>
                        <a:rPr lang="ko-KR" altLang="en-US" sz="2600" b="1" dirty="0" smtClean="0"/>
                        <a:t>화학과</a:t>
                      </a:r>
                      <a:endParaRPr lang="en-US" altLang="ko-KR" sz="2600" b="1" dirty="0" smtClean="0"/>
                    </a:p>
                    <a:p>
                      <a:pPr algn="ctr" latinLnBrk="1"/>
                      <a:r>
                        <a:rPr lang="ko-KR" altLang="en-US" sz="2600" b="1" dirty="0" smtClean="0"/>
                        <a:t>신소재공학과</a:t>
                      </a:r>
                      <a:endParaRPr lang="en-US" altLang="ko-KR" sz="2600" b="1" dirty="0"/>
                    </a:p>
                    <a:p>
                      <a:pPr algn="ctr" latinLnBrk="1"/>
                      <a:r>
                        <a:rPr lang="ko-KR" altLang="en-US" sz="2600" b="1" dirty="0" smtClean="0"/>
                        <a:t>전기전자공학부</a:t>
                      </a:r>
                      <a:endParaRPr lang="en-US" altLang="ko-KR" sz="26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14350" indent="-514350" latinLnBrk="1">
                        <a:lnSpc>
                          <a:spcPts val="4000"/>
                        </a:lnSpc>
                        <a:buFont typeface="+mj-ea"/>
                        <a:buAutoNum type="circleNumDbPlain"/>
                      </a:pPr>
                      <a:r>
                        <a:rPr lang="ko-KR" altLang="en-US" sz="2600" dirty="0"/>
                        <a:t>차세대 반도체</a:t>
                      </a:r>
                      <a:r>
                        <a:rPr lang="en-US" altLang="ko-KR" sz="2600" dirty="0"/>
                        <a:t>/ </a:t>
                      </a:r>
                      <a:r>
                        <a:rPr lang="ko-KR" altLang="en-US" sz="2600" dirty="0" smtClean="0"/>
                        <a:t>유기반도체</a:t>
                      </a:r>
                      <a:r>
                        <a:rPr lang="en-US" altLang="ko-KR" sz="2600" dirty="0" smtClean="0"/>
                        <a:t>/</a:t>
                      </a:r>
                      <a:r>
                        <a:rPr lang="ko-KR" altLang="en-US" sz="2600" dirty="0" smtClean="0"/>
                        <a:t>탄소소재</a:t>
                      </a:r>
                      <a:endParaRPr lang="en-US" altLang="ko-KR" sz="2600" dirty="0"/>
                    </a:p>
                    <a:p>
                      <a:pPr marL="514350" indent="-514350" latinLnBrk="1">
                        <a:lnSpc>
                          <a:spcPts val="4000"/>
                        </a:lnSpc>
                        <a:buFont typeface="+mj-ea"/>
                        <a:buAutoNum type="circleNumDbPlain"/>
                      </a:pPr>
                      <a:r>
                        <a:rPr lang="ko-KR" altLang="en-US" sz="2600" dirty="0" smtClean="0"/>
                        <a:t>첨단 </a:t>
                      </a:r>
                      <a:r>
                        <a:rPr lang="ko-KR" altLang="en-US" sz="2600" dirty="0" err="1" smtClean="0"/>
                        <a:t>이미징</a:t>
                      </a:r>
                      <a:r>
                        <a:rPr lang="en-US" altLang="ko-KR" sz="2600" dirty="0" smtClean="0"/>
                        <a:t>, </a:t>
                      </a:r>
                      <a:r>
                        <a:rPr lang="ko-KR" altLang="en-US" sz="2600" dirty="0" smtClean="0"/>
                        <a:t>양자측정</a:t>
                      </a:r>
                      <a:r>
                        <a:rPr lang="en-US" altLang="ko-KR" sz="2600" dirty="0" smtClean="0"/>
                        <a:t>, </a:t>
                      </a:r>
                      <a:r>
                        <a:rPr lang="ko-KR" altLang="en-US" sz="2600" dirty="0" smtClean="0"/>
                        <a:t>물성측정 분석</a:t>
                      </a:r>
                      <a:endParaRPr lang="en-US" altLang="ko-KR" sz="2600" dirty="0" smtClean="0"/>
                    </a:p>
                    <a:p>
                      <a:pPr marL="514350" indent="-514350" latinLnBrk="1">
                        <a:lnSpc>
                          <a:spcPts val="4000"/>
                        </a:lnSpc>
                        <a:buFont typeface="+mj-ea"/>
                        <a:buAutoNum type="circleNumDbPlain"/>
                      </a:pPr>
                      <a:r>
                        <a:rPr lang="ko-KR" altLang="en-US" sz="2600" dirty="0" err="1" smtClean="0"/>
                        <a:t>저차원소재</a:t>
                      </a:r>
                      <a:r>
                        <a:rPr lang="ko-KR" altLang="en-US" sz="2600" dirty="0" smtClean="0"/>
                        <a:t> 및 소자 연구</a:t>
                      </a:r>
                      <a:endParaRPr lang="ko-KR" altLang="en-US" sz="2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34131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CC95B72F-F4F2-44E9-8521-008363D1A093}"/>
              </a:ext>
            </a:extLst>
          </p:cNvPr>
          <p:cNvSpPr txBox="1"/>
          <p:nvPr/>
        </p:nvSpPr>
        <p:spPr>
          <a:xfrm>
            <a:off x="495300" y="20511246"/>
            <a:ext cx="9982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spc="-100" dirty="0">
                <a:latin typeface="+mj-ea"/>
                <a:ea typeface="+mj-ea"/>
              </a:rPr>
              <a:t>5. </a:t>
            </a:r>
            <a:r>
              <a:rPr lang="ko-KR" altLang="en-US" sz="3600" b="1" spc="-100" dirty="0">
                <a:latin typeface="+mj-ea"/>
                <a:ea typeface="+mj-ea"/>
              </a:rPr>
              <a:t>선발 전형</a:t>
            </a:r>
            <a:endParaRPr lang="ko-KR" altLang="en-US" sz="3200" b="1" spc="-100" dirty="0">
              <a:latin typeface="+mj-ea"/>
              <a:ea typeface="+mj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600" spc="-100" dirty="0">
                <a:latin typeface="+mj-ea"/>
                <a:ea typeface="+mj-ea"/>
              </a:rPr>
              <a:t>절차개요</a:t>
            </a:r>
            <a:endParaRPr lang="en-US" altLang="ko-KR" sz="2600" spc="-1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600" spc="-100" dirty="0">
                <a:latin typeface="+mj-ea"/>
                <a:ea typeface="+mj-ea"/>
              </a:rPr>
              <a:t>[1</a:t>
            </a:r>
            <a:r>
              <a:rPr lang="ko-KR" altLang="en-US" sz="2600" spc="-100" dirty="0">
                <a:latin typeface="+mj-ea"/>
                <a:ea typeface="+mj-ea"/>
              </a:rPr>
              <a:t>단계</a:t>
            </a:r>
            <a:r>
              <a:rPr lang="en-US" altLang="ko-KR" sz="2600" spc="-100" dirty="0">
                <a:latin typeface="+mj-ea"/>
                <a:ea typeface="+mj-ea"/>
              </a:rPr>
              <a:t>] </a:t>
            </a:r>
            <a:r>
              <a:rPr lang="ko-KR" altLang="en-US" sz="2600" spc="-100" dirty="0">
                <a:latin typeface="+mj-ea"/>
                <a:ea typeface="+mj-ea"/>
              </a:rPr>
              <a:t>서류전형 → 전공면접 → 합격통보</a:t>
            </a:r>
            <a:endParaRPr lang="en-US" altLang="ko-KR" sz="2600" spc="-1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600" spc="-100" dirty="0">
                <a:latin typeface="+mj-ea"/>
                <a:ea typeface="+mj-ea"/>
              </a:rPr>
              <a:t>[2</a:t>
            </a:r>
            <a:r>
              <a:rPr lang="ko-KR" altLang="en-US" sz="2600" spc="-100" dirty="0">
                <a:latin typeface="+mj-ea"/>
                <a:ea typeface="+mj-ea"/>
              </a:rPr>
              <a:t>단계</a:t>
            </a:r>
            <a:r>
              <a:rPr lang="en-US" altLang="ko-KR" sz="2600" spc="-100" dirty="0">
                <a:latin typeface="+mj-ea"/>
                <a:ea typeface="+mj-ea"/>
              </a:rPr>
              <a:t>] 2021</a:t>
            </a:r>
            <a:r>
              <a:rPr lang="ko-KR" altLang="en-US" sz="2600" spc="-100" dirty="0">
                <a:latin typeface="+mj-ea"/>
                <a:ea typeface="+mj-ea"/>
              </a:rPr>
              <a:t>년 전기 연세대학교 일반대학원 신입생 모집 지원</a:t>
            </a:r>
            <a:endParaRPr lang="en-US" altLang="ko-KR" sz="2600" spc="-1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600" spc="-100" dirty="0">
                <a:latin typeface="+mj-ea"/>
                <a:ea typeface="+mj-ea"/>
              </a:rPr>
              <a:t>		 (2020</a:t>
            </a:r>
            <a:r>
              <a:rPr lang="ko-KR" altLang="en-US" sz="2600" spc="-100" dirty="0">
                <a:latin typeface="+mj-ea"/>
                <a:ea typeface="+mj-ea"/>
              </a:rPr>
              <a:t>년 </a:t>
            </a:r>
            <a:r>
              <a:rPr lang="en-US" altLang="ko-KR" sz="2600" spc="-100" dirty="0">
                <a:latin typeface="+mj-ea"/>
                <a:ea typeface="+mj-ea"/>
              </a:rPr>
              <a:t>11</a:t>
            </a:r>
            <a:r>
              <a:rPr lang="ko-KR" altLang="en-US" sz="2600" spc="-100" dirty="0">
                <a:latin typeface="+mj-ea"/>
                <a:ea typeface="+mj-ea"/>
              </a:rPr>
              <a:t>월</a:t>
            </a:r>
            <a:r>
              <a:rPr lang="en-US" altLang="ko-KR" sz="2600" spc="-100" dirty="0">
                <a:latin typeface="+mj-ea"/>
                <a:ea typeface="+mj-ea"/>
              </a:rPr>
              <a:t>) </a:t>
            </a:r>
            <a:r>
              <a:rPr lang="ko-KR" altLang="en-US" sz="2600" spc="-100" dirty="0">
                <a:latin typeface="+mj-ea"/>
                <a:ea typeface="+mj-ea"/>
              </a:rPr>
              <a:t>→ 서류전형 →  전공면접 →  합격통보</a:t>
            </a:r>
            <a:endParaRPr lang="en-US" altLang="ko-KR" sz="2600" spc="-1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600" spc="-100" dirty="0">
                <a:latin typeface="+mj-ea"/>
                <a:ea typeface="+mj-ea"/>
              </a:rPr>
              <a:t>[3</a:t>
            </a:r>
            <a:r>
              <a:rPr lang="ko-KR" altLang="en-US" sz="2600" spc="-100" dirty="0">
                <a:latin typeface="+mj-ea"/>
                <a:ea typeface="+mj-ea"/>
              </a:rPr>
              <a:t>단계</a:t>
            </a:r>
            <a:r>
              <a:rPr lang="en-US" altLang="ko-KR" sz="2600" spc="-100" dirty="0">
                <a:latin typeface="+mj-ea"/>
                <a:ea typeface="+mj-ea"/>
              </a:rPr>
              <a:t>] </a:t>
            </a:r>
            <a:r>
              <a:rPr lang="ko-KR" altLang="en-US" sz="2600" spc="-100" dirty="0">
                <a:latin typeface="+mj-ea"/>
                <a:ea typeface="+mj-ea"/>
              </a:rPr>
              <a:t>연세대 입학 및 </a:t>
            </a:r>
            <a:r>
              <a:rPr lang="en-US" altLang="ko-KR" sz="2600" spc="-100" dirty="0" smtClean="0">
                <a:latin typeface="+mj-ea"/>
                <a:ea typeface="+mj-ea"/>
              </a:rPr>
              <a:t>KRISS </a:t>
            </a:r>
            <a:r>
              <a:rPr lang="ko-KR" altLang="en-US" sz="2600" spc="-100" dirty="0">
                <a:latin typeface="+mj-ea"/>
                <a:ea typeface="+mj-ea"/>
              </a:rPr>
              <a:t>입원 서류 제출</a:t>
            </a:r>
            <a:endParaRPr lang="en-US" altLang="ko-KR" sz="2600" spc="-100" dirty="0">
              <a:latin typeface="+mj-ea"/>
              <a:ea typeface="+mj-ea"/>
            </a:endParaRPr>
          </a:p>
          <a:p>
            <a:pPr marL="1352550" indent="-457200">
              <a:lnSpc>
                <a:spcPct val="150000"/>
              </a:lnSpc>
            </a:pPr>
            <a:r>
              <a:rPr lang="ko-KR" altLang="en-US" sz="2600" spc="-100" dirty="0" smtClean="0">
                <a:latin typeface="+mj-ea"/>
                <a:ea typeface="+mj-ea"/>
              </a:rPr>
              <a:t>→ </a:t>
            </a:r>
            <a:r>
              <a:rPr lang="ko-KR" altLang="en-US" sz="2600" spc="-100" dirty="0">
                <a:latin typeface="+mj-ea"/>
                <a:ea typeface="+mj-ea"/>
              </a:rPr>
              <a:t>연세대 대학원 입학 </a:t>
            </a:r>
            <a:r>
              <a:rPr lang="ko-KR" altLang="en-US" sz="2600" spc="-100" dirty="0" smtClean="0">
                <a:latin typeface="+mj-ea"/>
                <a:ea typeface="+mj-ea"/>
              </a:rPr>
              <a:t>및 </a:t>
            </a:r>
            <a:r>
              <a:rPr lang="ko-KR" altLang="en-US" sz="2600" spc="-100" dirty="0" err="1" smtClean="0">
                <a:latin typeface="+mj-ea"/>
                <a:ea typeface="+mj-ea"/>
              </a:rPr>
              <a:t>수료기간</a:t>
            </a:r>
            <a:r>
              <a:rPr lang="ko-KR" altLang="en-US" sz="2600" spc="-100" dirty="0" smtClean="0">
                <a:latin typeface="+mj-ea"/>
                <a:ea typeface="+mj-ea"/>
              </a:rPr>
              <a:t> 후 </a:t>
            </a:r>
            <a:r>
              <a:rPr lang="en-US" altLang="ko-KR" sz="2600" spc="-100" dirty="0" smtClean="0">
                <a:latin typeface="+mj-ea"/>
              </a:rPr>
              <a:t>KRISS</a:t>
            </a:r>
            <a:r>
              <a:rPr lang="ko-KR" altLang="en-US" sz="2600" spc="-100" dirty="0">
                <a:latin typeface="+mj-ea"/>
              </a:rPr>
              <a:t>에서</a:t>
            </a:r>
            <a:r>
              <a:rPr lang="en-US" altLang="ko-KR" sz="2600" spc="-100" dirty="0">
                <a:latin typeface="+mj-ea"/>
              </a:rPr>
              <a:t> </a:t>
            </a:r>
            <a:r>
              <a:rPr lang="ko-KR" altLang="en-US" sz="2600" spc="-100" dirty="0" smtClean="0">
                <a:latin typeface="+mj-ea"/>
                <a:ea typeface="+mj-ea"/>
              </a:rPr>
              <a:t>학생연구원으로 공동연구 수행 </a:t>
            </a:r>
            <a:endParaRPr lang="en-US" altLang="ko-KR" sz="2600" spc="-1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600" spc="-100" dirty="0" smtClean="0">
                <a:latin typeface="+mj-ea"/>
                <a:ea typeface="+mj-ea"/>
              </a:rPr>
              <a:t>제출 </a:t>
            </a:r>
            <a:r>
              <a:rPr lang="ko-KR" altLang="en-US" sz="2600" spc="-100" dirty="0">
                <a:latin typeface="+mj-ea"/>
                <a:ea typeface="+mj-ea"/>
              </a:rPr>
              <a:t>서류</a:t>
            </a:r>
            <a:endParaRPr lang="en-US" altLang="ko-KR" sz="2600" spc="-100" dirty="0">
              <a:latin typeface="+mj-ea"/>
              <a:ea typeface="+mj-ea"/>
            </a:endParaRPr>
          </a:p>
        </p:txBody>
      </p:sp>
      <p:graphicFrame>
        <p:nvGraphicFramePr>
          <p:cNvPr id="26" name="표 22">
            <a:extLst>
              <a:ext uri="{FF2B5EF4-FFF2-40B4-BE49-F238E27FC236}">
                <a16:creationId xmlns:a16="http://schemas.microsoft.com/office/drawing/2014/main" id="{F723EEAC-F7FC-465C-AFC2-4F9673134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272631"/>
              </p:ext>
            </p:extLst>
          </p:nvPr>
        </p:nvGraphicFramePr>
        <p:xfrm>
          <a:off x="586089" y="25958891"/>
          <a:ext cx="9640154" cy="363015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105754">
                  <a:extLst>
                    <a:ext uri="{9D8B030D-6E8A-4147-A177-3AD203B41FA5}">
                      <a16:colId xmlns:a16="http://schemas.microsoft.com/office/drawing/2014/main" val="423919291"/>
                    </a:ext>
                  </a:extLst>
                </a:gridCol>
                <a:gridCol w="1915385">
                  <a:extLst>
                    <a:ext uri="{9D8B030D-6E8A-4147-A177-3AD203B41FA5}">
                      <a16:colId xmlns:a16="http://schemas.microsoft.com/office/drawing/2014/main" val="3372002790"/>
                    </a:ext>
                  </a:extLst>
                </a:gridCol>
                <a:gridCol w="6619015">
                  <a:extLst>
                    <a:ext uri="{9D8B030D-6E8A-4147-A177-3AD203B41FA5}">
                      <a16:colId xmlns:a16="http://schemas.microsoft.com/office/drawing/2014/main" val="1420087622"/>
                    </a:ext>
                  </a:extLst>
                </a:gridCol>
              </a:tblGrid>
              <a:tr h="66247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/>
                        <a:t>전형단계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61B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/>
                        <a:t>제출서류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61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274378"/>
                  </a:ext>
                </a:extLst>
              </a:tr>
              <a:tr h="188915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/>
                        <a:t>1</a:t>
                      </a:r>
                      <a:r>
                        <a:rPr lang="ko-KR" altLang="en-US" sz="2800" b="1" dirty="0"/>
                        <a:t>단계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/>
                        <a:t>서류전형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14350" indent="-514350" latinLnBrk="1">
                        <a:lnSpc>
                          <a:spcPts val="4000"/>
                        </a:lnSpc>
                        <a:buFont typeface="+mj-ea"/>
                        <a:buAutoNum type="circleNumDbPlain"/>
                      </a:pPr>
                      <a:r>
                        <a:rPr lang="ko-KR" altLang="en-US" sz="2600" dirty="0"/>
                        <a:t>이력서</a:t>
                      </a:r>
                      <a:endParaRPr lang="en-US" altLang="ko-KR" sz="2600" dirty="0"/>
                    </a:p>
                    <a:p>
                      <a:pPr marL="514350" indent="-514350" latinLnBrk="1">
                        <a:lnSpc>
                          <a:spcPts val="4000"/>
                        </a:lnSpc>
                        <a:buFont typeface="+mj-ea"/>
                        <a:buAutoNum type="circleNumDbPlain"/>
                      </a:pPr>
                      <a:r>
                        <a:rPr lang="ko-KR" altLang="en-US" sz="2600" dirty="0"/>
                        <a:t>대학이상 성적증명서</a:t>
                      </a:r>
                      <a:r>
                        <a:rPr lang="en-US" altLang="ko-KR" sz="2600" dirty="0"/>
                        <a:t>/</a:t>
                      </a:r>
                      <a:r>
                        <a:rPr lang="ko-KR" altLang="en-US" sz="2600" dirty="0"/>
                        <a:t>학위</a:t>
                      </a:r>
                      <a:r>
                        <a:rPr lang="en-US" altLang="ko-KR" sz="2600" dirty="0"/>
                        <a:t>(</a:t>
                      </a:r>
                      <a:r>
                        <a:rPr lang="ko-KR" altLang="en-US" sz="2600" dirty="0"/>
                        <a:t>예정</a:t>
                      </a:r>
                      <a:r>
                        <a:rPr lang="en-US" altLang="ko-KR" sz="2600" dirty="0"/>
                        <a:t>)</a:t>
                      </a:r>
                      <a:r>
                        <a:rPr lang="ko-KR" altLang="en-US" sz="2600" dirty="0"/>
                        <a:t>증명서</a:t>
                      </a:r>
                      <a:endParaRPr lang="en-US" altLang="ko-KR" sz="2600" dirty="0"/>
                    </a:p>
                    <a:p>
                      <a:pPr marL="514350" indent="-514350" latinLnBrk="1">
                        <a:lnSpc>
                          <a:spcPts val="4000"/>
                        </a:lnSpc>
                        <a:buFont typeface="+mj-ea"/>
                        <a:buAutoNum type="circleNumDbPlain"/>
                      </a:pPr>
                      <a:r>
                        <a:rPr lang="ko-KR" altLang="en-US" sz="2600" dirty="0"/>
                        <a:t>연구</a:t>
                      </a:r>
                      <a:r>
                        <a:rPr lang="en-US" altLang="ko-KR" sz="2600" dirty="0"/>
                        <a:t>/</a:t>
                      </a:r>
                      <a:r>
                        <a:rPr lang="ko-KR" altLang="en-US" sz="2600" dirty="0"/>
                        <a:t>학업 계획서</a:t>
                      </a:r>
                      <a:endParaRPr lang="en-US" altLang="ko-KR" sz="2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34131"/>
                  </a:ext>
                </a:extLst>
              </a:tr>
              <a:tr h="10785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/>
                        <a:t>2</a:t>
                      </a:r>
                      <a:r>
                        <a:rPr lang="ko-KR" altLang="en-US" sz="2800" b="1" dirty="0"/>
                        <a:t>단계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/>
                        <a:t>면접</a:t>
                      </a:r>
                      <a:endParaRPr lang="en-US" altLang="ko-KR" sz="2800" b="1" dirty="0"/>
                    </a:p>
                    <a:p>
                      <a:pPr algn="ctr" latinLnBrk="1"/>
                      <a:r>
                        <a:rPr lang="en-US" altLang="ko-KR" sz="2800" b="1" dirty="0"/>
                        <a:t>(</a:t>
                      </a:r>
                      <a:r>
                        <a:rPr lang="ko-KR" altLang="en-US" sz="2800" b="1" dirty="0"/>
                        <a:t>전공</a:t>
                      </a:r>
                      <a:r>
                        <a:rPr lang="en-US" altLang="ko-KR" sz="2800" b="1" dirty="0"/>
                        <a:t>/</a:t>
                      </a:r>
                      <a:r>
                        <a:rPr lang="ko-KR" altLang="en-US" sz="2800" b="1" dirty="0"/>
                        <a:t>종합</a:t>
                      </a:r>
                      <a:r>
                        <a:rPr lang="en-US" altLang="ko-KR" sz="2800" b="1" dirty="0"/>
                        <a:t>)</a:t>
                      </a:r>
                      <a:endParaRPr lang="ko-KR" altLang="en-US" sz="28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14350" indent="-514350" latinLnBrk="1">
                        <a:buFont typeface="+mj-ea"/>
                        <a:buAutoNum type="circleNumDbPlain"/>
                      </a:pPr>
                      <a:endParaRPr lang="ko-KR" altLang="en-US" sz="26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956415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DE4BCF52-11C8-4961-B4A9-0E9A72574B04}"/>
              </a:ext>
            </a:extLst>
          </p:cNvPr>
          <p:cNvSpPr txBox="1"/>
          <p:nvPr/>
        </p:nvSpPr>
        <p:spPr>
          <a:xfrm>
            <a:off x="11096492" y="9819413"/>
            <a:ext cx="9982200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spc="-100" dirty="0">
                <a:latin typeface="+mj-ea"/>
                <a:ea typeface="+mj-ea"/>
              </a:rPr>
              <a:t>6. </a:t>
            </a:r>
            <a:r>
              <a:rPr lang="ko-KR" altLang="en-US" sz="3200" b="1" spc="-100" dirty="0">
                <a:latin typeface="+mj-ea"/>
                <a:ea typeface="+mj-ea"/>
              </a:rPr>
              <a:t>접수기간 및 접수 방법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600" spc="-100" dirty="0">
                <a:latin typeface="+mj-ea"/>
                <a:ea typeface="+mj-ea"/>
              </a:rPr>
              <a:t>접수기간</a:t>
            </a:r>
            <a:r>
              <a:rPr lang="en-US" altLang="ko-KR" sz="2600" spc="-100" dirty="0">
                <a:latin typeface="+mj-ea"/>
                <a:ea typeface="+mj-ea"/>
              </a:rPr>
              <a:t>: 2020</a:t>
            </a:r>
            <a:r>
              <a:rPr lang="ko-KR" altLang="en-US" sz="2600" spc="-100" dirty="0">
                <a:latin typeface="+mj-ea"/>
                <a:ea typeface="+mj-ea"/>
              </a:rPr>
              <a:t>년 </a:t>
            </a:r>
            <a:r>
              <a:rPr lang="en-US" altLang="ko-KR" sz="2600" spc="-100" dirty="0" smtClean="0">
                <a:latin typeface="+mj-ea"/>
                <a:ea typeface="+mj-ea"/>
              </a:rPr>
              <a:t>10</a:t>
            </a:r>
            <a:r>
              <a:rPr lang="ko-KR" altLang="en-US" sz="2600" spc="-100" dirty="0" smtClean="0">
                <a:latin typeface="+mj-ea"/>
                <a:ea typeface="+mj-ea"/>
              </a:rPr>
              <a:t>월 </a:t>
            </a:r>
            <a:r>
              <a:rPr lang="en-US" altLang="ko-KR" sz="2600" spc="-100" dirty="0" smtClean="0">
                <a:latin typeface="+mj-ea"/>
                <a:ea typeface="+mj-ea"/>
              </a:rPr>
              <a:t>12</a:t>
            </a:r>
            <a:r>
              <a:rPr lang="ko-KR" altLang="en-US" sz="2600" spc="-100" dirty="0" smtClean="0">
                <a:latin typeface="+mj-ea"/>
                <a:ea typeface="+mj-ea"/>
              </a:rPr>
              <a:t>일 </a:t>
            </a:r>
            <a:r>
              <a:rPr lang="en-US" altLang="ko-KR" sz="2600" spc="-100" dirty="0" smtClean="0">
                <a:latin typeface="+mj-ea"/>
                <a:ea typeface="+mj-ea"/>
              </a:rPr>
              <a:t>(</a:t>
            </a:r>
            <a:r>
              <a:rPr lang="ko-KR" altLang="en-US" sz="2600" spc="-100" dirty="0" smtClean="0">
                <a:latin typeface="+mj-ea"/>
                <a:ea typeface="+mj-ea"/>
              </a:rPr>
              <a:t>월</a:t>
            </a:r>
            <a:r>
              <a:rPr lang="en-US" altLang="ko-KR" sz="2600" spc="-100" dirty="0" smtClean="0">
                <a:latin typeface="+mj-ea"/>
                <a:ea typeface="+mj-ea"/>
              </a:rPr>
              <a:t>) </a:t>
            </a:r>
            <a:r>
              <a:rPr lang="en-US" altLang="ko-KR" sz="2600" spc="-100" dirty="0">
                <a:latin typeface="+mj-ea"/>
                <a:ea typeface="+mj-ea"/>
              </a:rPr>
              <a:t>~ 2020</a:t>
            </a:r>
            <a:r>
              <a:rPr lang="ko-KR" altLang="en-US" sz="2600" spc="-100" dirty="0">
                <a:latin typeface="+mj-ea"/>
                <a:ea typeface="+mj-ea"/>
              </a:rPr>
              <a:t>년 </a:t>
            </a:r>
            <a:r>
              <a:rPr lang="en-US" altLang="ko-KR" sz="2600" spc="-100" dirty="0">
                <a:latin typeface="+mj-ea"/>
                <a:ea typeface="+mj-ea"/>
              </a:rPr>
              <a:t>10</a:t>
            </a:r>
            <a:r>
              <a:rPr lang="ko-KR" altLang="en-US" sz="2600" spc="-100" dirty="0">
                <a:latin typeface="+mj-ea"/>
                <a:ea typeface="+mj-ea"/>
              </a:rPr>
              <a:t>월 </a:t>
            </a:r>
            <a:r>
              <a:rPr lang="en-US" altLang="ko-KR" sz="2600" spc="-100" dirty="0" smtClean="0">
                <a:latin typeface="+mj-ea"/>
                <a:ea typeface="+mj-ea"/>
              </a:rPr>
              <a:t>23</a:t>
            </a:r>
            <a:r>
              <a:rPr lang="ko-KR" altLang="en-US" sz="2600" spc="-100" dirty="0" smtClean="0">
                <a:latin typeface="+mj-ea"/>
                <a:ea typeface="+mj-ea"/>
              </a:rPr>
              <a:t>일 </a:t>
            </a:r>
            <a:r>
              <a:rPr lang="en-US" altLang="ko-KR" sz="2600" spc="-100" dirty="0" smtClean="0">
                <a:latin typeface="+mj-ea"/>
                <a:ea typeface="+mj-ea"/>
              </a:rPr>
              <a:t>(</a:t>
            </a:r>
            <a:r>
              <a:rPr lang="ko-KR" altLang="en-US" sz="2600" spc="-100" dirty="0" smtClean="0">
                <a:latin typeface="+mj-ea"/>
                <a:ea typeface="+mj-ea"/>
              </a:rPr>
              <a:t>금</a:t>
            </a:r>
            <a:r>
              <a:rPr lang="en-US" altLang="ko-KR" sz="2600" spc="-100" dirty="0" smtClean="0">
                <a:latin typeface="+mj-ea"/>
                <a:ea typeface="+mj-ea"/>
              </a:rPr>
              <a:t>)</a:t>
            </a:r>
            <a:endParaRPr lang="en-US" altLang="ko-KR" sz="2600" spc="-100" dirty="0">
              <a:latin typeface="+mj-ea"/>
              <a:ea typeface="+mj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600" spc="-100" dirty="0">
                <a:latin typeface="+mj-ea"/>
                <a:ea typeface="+mj-ea"/>
              </a:rPr>
              <a:t>접수방법 이메일 </a:t>
            </a:r>
            <a:r>
              <a:rPr lang="en-US" altLang="ko-KR" sz="2600" spc="-100" dirty="0" smtClean="0">
                <a:latin typeface="+mj-ea"/>
                <a:ea typeface="+mj-ea"/>
              </a:rPr>
              <a:t>yrhwang@Yonsei.ac.kr</a:t>
            </a:r>
            <a:endParaRPr lang="en-US" altLang="ko-KR" sz="2600" spc="-100" dirty="0">
              <a:latin typeface="+mj-ea"/>
              <a:ea typeface="+mj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600" spc="-100" dirty="0">
                <a:latin typeface="+mj-ea"/>
                <a:ea typeface="+mj-ea"/>
              </a:rPr>
              <a:t>문의 </a:t>
            </a:r>
            <a:r>
              <a:rPr lang="en-US" altLang="ko-KR" sz="2600" spc="-100" dirty="0">
                <a:latin typeface="+mj-ea"/>
                <a:ea typeface="+mj-ea"/>
              </a:rPr>
              <a:t>: </a:t>
            </a:r>
            <a:r>
              <a:rPr lang="ko-KR" altLang="en-US" sz="2600" spc="-100" dirty="0">
                <a:latin typeface="+mj-ea"/>
                <a:ea typeface="+mj-ea"/>
              </a:rPr>
              <a:t>연세</a:t>
            </a:r>
            <a:r>
              <a:rPr lang="en-US" altLang="ko-KR" sz="2600" spc="-100" dirty="0">
                <a:latin typeface="+mj-ea"/>
                <a:ea typeface="+mj-ea"/>
              </a:rPr>
              <a:t>-</a:t>
            </a:r>
            <a:r>
              <a:rPr lang="en-US" altLang="ko-KR" sz="2600" spc="-100" dirty="0" smtClean="0">
                <a:latin typeface="+mj-ea"/>
                <a:ea typeface="+mj-ea"/>
              </a:rPr>
              <a:t>KRISS </a:t>
            </a:r>
            <a:r>
              <a:rPr lang="ko-KR" altLang="en-US" sz="2600" spc="-100" dirty="0" smtClean="0">
                <a:latin typeface="+mj-ea"/>
                <a:ea typeface="+mj-ea"/>
              </a:rPr>
              <a:t>융합대학원 </a:t>
            </a:r>
            <a:r>
              <a:rPr lang="ko-KR" altLang="en-US" sz="2600" spc="-100" dirty="0">
                <a:latin typeface="+mj-ea"/>
                <a:ea typeface="+mj-ea"/>
              </a:rPr>
              <a:t>행정실 </a:t>
            </a:r>
            <a:r>
              <a:rPr lang="en-US" altLang="ko-KR" sz="2600" spc="-100" dirty="0" smtClean="0">
                <a:latin typeface="+mj-ea"/>
                <a:ea typeface="+mj-ea"/>
              </a:rPr>
              <a:t>(</a:t>
            </a:r>
            <a:r>
              <a:rPr lang="ko-KR" altLang="en-US" sz="2600" spc="-100" dirty="0" smtClean="0">
                <a:latin typeface="+mj-ea"/>
                <a:ea typeface="+mj-ea"/>
              </a:rPr>
              <a:t>이과대학 사무실 내</a:t>
            </a:r>
            <a:r>
              <a:rPr lang="en-US" altLang="ko-KR" sz="2600" spc="-100" dirty="0" smtClean="0">
                <a:latin typeface="+mj-ea"/>
                <a:ea typeface="+mj-ea"/>
              </a:rPr>
              <a:t>) </a:t>
            </a:r>
            <a:r>
              <a:rPr lang="en-US" altLang="ko-KR" sz="2600" spc="-100" dirty="0">
                <a:latin typeface="+mj-ea"/>
                <a:ea typeface="+mj-ea"/>
              </a:rPr>
              <a:t>(</a:t>
            </a:r>
            <a:r>
              <a:rPr lang="en-US" altLang="ko-KR" sz="2600" spc="-100" dirty="0" smtClean="0">
                <a:latin typeface="+mj-ea"/>
                <a:ea typeface="+mj-ea"/>
              </a:rPr>
              <a:t>02-2123-2556)</a:t>
            </a:r>
            <a:endParaRPr lang="en-US" altLang="ko-KR" sz="2600" spc="-100" dirty="0">
              <a:latin typeface="+mj-ea"/>
              <a:ea typeface="+mj-ea"/>
            </a:endParaRPr>
          </a:p>
          <a:p>
            <a:pPr marL="571500" indent="-571500">
              <a:lnSpc>
                <a:spcPct val="125000"/>
              </a:lnSpc>
              <a:buFont typeface="Wingdings" panose="05000000000000000000" pitchFamily="2" charset="2"/>
              <a:buChar char="l"/>
            </a:pPr>
            <a:endParaRPr lang="en-US" altLang="ko-KR" sz="2600" spc="-100" dirty="0">
              <a:latin typeface="+mj-ea"/>
              <a:ea typeface="+mj-e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4E8ECE-6DFA-44B1-BBF3-8064CFD8F2E9}"/>
              </a:ext>
            </a:extLst>
          </p:cNvPr>
          <p:cNvSpPr txBox="1"/>
          <p:nvPr/>
        </p:nvSpPr>
        <p:spPr>
          <a:xfrm>
            <a:off x="11074687" y="13037926"/>
            <a:ext cx="9982200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spc="-100" dirty="0">
                <a:latin typeface="+mj-ea"/>
                <a:ea typeface="+mj-ea"/>
              </a:rPr>
              <a:t>7. </a:t>
            </a:r>
            <a:r>
              <a:rPr lang="ko-KR" altLang="en-US" sz="3200" b="1" spc="-100" dirty="0">
                <a:latin typeface="+mj-ea"/>
                <a:ea typeface="+mj-ea"/>
              </a:rPr>
              <a:t>접수기간 및 접수 방법</a:t>
            </a:r>
            <a:endParaRPr lang="en-US" altLang="ko-KR" sz="3200" b="1" spc="-100" dirty="0">
              <a:latin typeface="+mj-ea"/>
              <a:ea typeface="+mj-ea"/>
            </a:endParaRPr>
          </a:p>
          <a:p>
            <a:r>
              <a:rPr lang="en-US" altLang="ko-KR" sz="3200" b="1" spc="-100" dirty="0" smtClean="0">
                <a:latin typeface="+mj-ea"/>
                <a:ea typeface="+mj-ea"/>
              </a:rPr>
              <a:t>    </a:t>
            </a:r>
            <a:r>
              <a:rPr lang="en-US" altLang="ko-KR" sz="2800" b="1" spc="-100" dirty="0" smtClean="0">
                <a:latin typeface="+mj-ea"/>
                <a:ea typeface="+mj-ea"/>
              </a:rPr>
              <a:t>(</a:t>
            </a:r>
            <a:r>
              <a:rPr lang="ko-KR" altLang="en-US" sz="2800" b="1" spc="-100" dirty="0">
                <a:latin typeface="+mj-ea"/>
                <a:ea typeface="+mj-ea"/>
              </a:rPr>
              <a:t>연세</a:t>
            </a:r>
            <a:r>
              <a:rPr lang="en-US" altLang="ko-KR" sz="2800" b="1" spc="-100" dirty="0" smtClean="0">
                <a:latin typeface="+mj-ea"/>
                <a:ea typeface="+mj-ea"/>
              </a:rPr>
              <a:t>-KRISS </a:t>
            </a:r>
            <a:r>
              <a:rPr lang="ko-KR" altLang="en-US" sz="2800" b="1" spc="-100" dirty="0" smtClean="0">
                <a:latin typeface="+mj-ea"/>
                <a:ea typeface="+mj-ea"/>
              </a:rPr>
              <a:t>융합대학원 </a:t>
            </a:r>
            <a:r>
              <a:rPr lang="ko-KR" altLang="en-US" sz="2800" b="1" spc="-100" dirty="0">
                <a:latin typeface="+mj-ea"/>
                <a:ea typeface="+mj-ea"/>
              </a:rPr>
              <a:t>대학원생 지원 사항</a:t>
            </a:r>
            <a:r>
              <a:rPr lang="en-US" altLang="ko-KR" sz="2800" b="1" spc="-100" dirty="0">
                <a:latin typeface="+mj-ea"/>
                <a:ea typeface="+mj-ea"/>
              </a:rPr>
              <a:t>)</a:t>
            </a:r>
            <a:endParaRPr lang="ko-KR" altLang="en-US" sz="2800" b="1" spc="-100" dirty="0">
              <a:latin typeface="+mj-ea"/>
              <a:ea typeface="+mj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600" spc="-100" dirty="0">
                <a:latin typeface="+mj-ea"/>
                <a:ea typeface="+mj-ea"/>
              </a:rPr>
              <a:t>연세대 대학원 등록금 전액 지원</a:t>
            </a:r>
            <a:endParaRPr lang="en-US" altLang="ko-KR" sz="2600" spc="-100" dirty="0">
              <a:latin typeface="+mj-ea"/>
              <a:ea typeface="+mj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600" spc="-100" dirty="0">
                <a:latin typeface="+mj-ea"/>
                <a:ea typeface="+mj-ea"/>
              </a:rPr>
              <a:t>대학원생 인건비 </a:t>
            </a:r>
            <a:r>
              <a:rPr lang="ko-KR" altLang="en-US" sz="2600" spc="-100" dirty="0" smtClean="0">
                <a:latin typeface="+mj-ea"/>
                <a:ea typeface="+mj-ea"/>
              </a:rPr>
              <a:t>지원 및 </a:t>
            </a:r>
            <a:r>
              <a:rPr lang="en-US" altLang="ko-KR" sz="2600" spc="-100" dirty="0" smtClean="0">
                <a:latin typeface="+mj-ea"/>
                <a:ea typeface="+mj-ea"/>
              </a:rPr>
              <a:t>KRISS  </a:t>
            </a:r>
            <a:r>
              <a:rPr lang="ko-KR" altLang="en-US" sz="2600" spc="-100" dirty="0" err="1" smtClean="0">
                <a:latin typeface="+mj-ea"/>
                <a:ea typeface="+mj-ea"/>
              </a:rPr>
              <a:t>연수시</a:t>
            </a:r>
            <a:r>
              <a:rPr lang="ko-KR" altLang="en-US" sz="2600" spc="-100" dirty="0" smtClean="0">
                <a:latin typeface="+mj-ea"/>
                <a:ea typeface="+mj-ea"/>
              </a:rPr>
              <a:t> 기숙사 제공</a:t>
            </a:r>
            <a:endParaRPr lang="en-US" altLang="ko-KR" sz="2600" spc="-1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600" spc="-100" dirty="0" smtClean="0">
                <a:latin typeface="+mj-ea"/>
              </a:rPr>
              <a:t>    - </a:t>
            </a:r>
            <a:r>
              <a:rPr lang="ko-KR" altLang="en-US" sz="2600" spc="-100" dirty="0" err="1" smtClean="0">
                <a:latin typeface="+mj-ea"/>
              </a:rPr>
              <a:t>수료기간</a:t>
            </a:r>
            <a:r>
              <a:rPr lang="ko-KR" altLang="en-US" sz="2600" spc="-100" dirty="0" smtClean="0">
                <a:latin typeface="+mj-ea"/>
              </a:rPr>
              <a:t> 최대 </a:t>
            </a:r>
            <a:r>
              <a:rPr lang="en-US" altLang="ko-KR" sz="2600" spc="-100" dirty="0" smtClean="0">
                <a:latin typeface="+mj-ea"/>
              </a:rPr>
              <a:t>250</a:t>
            </a:r>
            <a:r>
              <a:rPr lang="ko-KR" altLang="en-US" sz="2600" spc="-100" dirty="0">
                <a:latin typeface="+mj-ea"/>
              </a:rPr>
              <a:t>만원</a:t>
            </a:r>
            <a:r>
              <a:rPr lang="en-US" altLang="ko-KR" sz="2600" spc="-100" dirty="0">
                <a:latin typeface="+mj-ea"/>
              </a:rPr>
              <a:t>/</a:t>
            </a:r>
            <a:r>
              <a:rPr lang="ko-KR" altLang="en-US" sz="2600" spc="-100" dirty="0" smtClean="0">
                <a:latin typeface="+mj-ea"/>
              </a:rPr>
              <a:t>월</a:t>
            </a:r>
            <a:endParaRPr lang="en-US" altLang="ko-KR" sz="2600" spc="-100" dirty="0" smtClean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600" spc="-100" dirty="0">
                <a:latin typeface="+mj-ea"/>
              </a:rPr>
              <a:t> </a:t>
            </a:r>
            <a:r>
              <a:rPr lang="en-US" altLang="ko-KR" sz="2600" spc="-100" dirty="0" smtClean="0">
                <a:latin typeface="+mj-ea"/>
              </a:rPr>
              <a:t>   - KRISS</a:t>
            </a:r>
            <a:r>
              <a:rPr lang="ko-KR" altLang="en-US" sz="2600" spc="-100" dirty="0" smtClean="0">
                <a:latin typeface="+mj-ea"/>
              </a:rPr>
              <a:t> 근로계약 후 </a:t>
            </a:r>
            <a:r>
              <a:rPr lang="ko-KR" altLang="en-US" sz="2600" spc="-100" dirty="0" err="1" smtClean="0">
                <a:latin typeface="+mj-ea"/>
              </a:rPr>
              <a:t>수료기간에</a:t>
            </a:r>
            <a:r>
              <a:rPr lang="ko-KR" altLang="en-US" sz="2600" spc="-100" dirty="0" smtClean="0">
                <a:latin typeface="+mj-ea"/>
              </a:rPr>
              <a:t> 준하는 인건비 지급</a:t>
            </a:r>
            <a:r>
              <a:rPr lang="en-US" altLang="ko-KR" sz="2600" spc="-100" dirty="0" smtClean="0">
                <a:latin typeface="+mj-ea"/>
              </a:rPr>
              <a:t> </a:t>
            </a:r>
            <a:endParaRPr lang="en-US" altLang="ko-KR" sz="2600" spc="-100" dirty="0">
              <a:latin typeface="+mj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2600" spc="-100" dirty="0" smtClean="0">
                <a:latin typeface="+mj-ea"/>
                <a:ea typeface="+mj-ea"/>
              </a:rPr>
              <a:t>4</a:t>
            </a:r>
            <a:r>
              <a:rPr lang="ko-KR" altLang="en-US" sz="2600" spc="-100" dirty="0">
                <a:latin typeface="+mj-ea"/>
                <a:ea typeface="+mj-ea"/>
              </a:rPr>
              <a:t>대 보험료 및 퇴직금 별도 </a:t>
            </a:r>
            <a:r>
              <a:rPr lang="ko-KR" altLang="en-US" sz="2600" spc="-100" dirty="0" smtClean="0">
                <a:latin typeface="+mj-ea"/>
                <a:ea typeface="+mj-ea"/>
              </a:rPr>
              <a:t>지급</a:t>
            </a:r>
            <a:endParaRPr lang="en-US" altLang="ko-KR" sz="2600" spc="-100" dirty="0">
              <a:latin typeface="+mj-ea"/>
              <a:ea typeface="+mj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600" spc="-100" dirty="0">
                <a:latin typeface="+mj-ea"/>
                <a:ea typeface="+mj-ea"/>
              </a:rPr>
              <a:t>통합과정 </a:t>
            </a:r>
            <a:r>
              <a:rPr lang="en-US" altLang="ko-KR" sz="2600" spc="-100" dirty="0">
                <a:latin typeface="+mj-ea"/>
                <a:ea typeface="+mj-ea"/>
              </a:rPr>
              <a:t>8</a:t>
            </a:r>
            <a:r>
              <a:rPr lang="ko-KR" altLang="en-US" sz="2600" spc="-100" dirty="0">
                <a:latin typeface="+mj-ea"/>
                <a:ea typeface="+mj-ea"/>
              </a:rPr>
              <a:t>학기 이내</a:t>
            </a:r>
            <a:r>
              <a:rPr lang="en-US" altLang="ko-KR" sz="2600" spc="-100" dirty="0">
                <a:latin typeface="+mj-ea"/>
                <a:ea typeface="+mj-ea"/>
              </a:rPr>
              <a:t>, </a:t>
            </a:r>
            <a:r>
              <a:rPr lang="ko-KR" altLang="en-US" sz="2600" spc="-100" dirty="0">
                <a:latin typeface="+mj-ea"/>
                <a:ea typeface="+mj-ea"/>
              </a:rPr>
              <a:t>박사과정 </a:t>
            </a:r>
            <a:r>
              <a:rPr lang="en-US" altLang="ko-KR" sz="2600" spc="-100" dirty="0">
                <a:latin typeface="+mj-ea"/>
                <a:ea typeface="+mj-ea"/>
              </a:rPr>
              <a:t>6</a:t>
            </a:r>
            <a:r>
              <a:rPr lang="ko-KR" altLang="en-US" sz="2600" spc="-100" dirty="0">
                <a:latin typeface="+mj-ea"/>
                <a:ea typeface="+mj-ea"/>
              </a:rPr>
              <a:t>학기 이내 박사학위 취득 가능</a:t>
            </a:r>
            <a:endParaRPr lang="en-US" altLang="ko-KR" sz="2600" spc="-100" dirty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en-US" altLang="ko-KR" sz="2600" spc="-100" dirty="0">
                <a:latin typeface="+mj-ea"/>
                <a:ea typeface="+mj-ea"/>
              </a:rPr>
              <a:t>(</a:t>
            </a:r>
            <a:r>
              <a:rPr lang="ko-KR" altLang="en-US" sz="2600" spc="-100" dirty="0">
                <a:latin typeface="+mj-ea"/>
                <a:ea typeface="+mj-ea"/>
              </a:rPr>
              <a:t>연세대 대학원 박사학위 취득 기준 충족 시</a:t>
            </a:r>
            <a:r>
              <a:rPr lang="en-US" altLang="ko-KR" sz="2600" spc="-100" dirty="0">
                <a:latin typeface="+mj-ea"/>
                <a:ea typeface="+mj-ea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600" spc="-100" dirty="0" smtClean="0">
                <a:latin typeface="+mj-ea"/>
                <a:ea typeface="+mj-ea"/>
              </a:rPr>
              <a:t>연구 이외 </a:t>
            </a:r>
            <a:r>
              <a:rPr lang="ko-KR" altLang="en-US" sz="2600" spc="-100" dirty="0">
                <a:latin typeface="+mj-ea"/>
                <a:ea typeface="+mj-ea"/>
              </a:rPr>
              <a:t>기타 업무 완전 배제</a:t>
            </a:r>
            <a:endParaRPr lang="en-US" altLang="ko-KR" sz="2600" spc="-100" dirty="0">
              <a:latin typeface="+mj-ea"/>
              <a:ea typeface="+mj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600" spc="-100" dirty="0">
                <a:latin typeface="+mj-ea"/>
                <a:ea typeface="+mj-ea"/>
              </a:rPr>
              <a:t>학위 취득 후 </a:t>
            </a:r>
            <a:r>
              <a:rPr lang="en-US" altLang="ko-KR" sz="2600" spc="-100" dirty="0" smtClean="0">
                <a:latin typeface="+mj-ea"/>
                <a:ea typeface="+mj-ea"/>
              </a:rPr>
              <a:t>KRISS </a:t>
            </a:r>
            <a:r>
              <a:rPr lang="ko-KR" altLang="en-US" sz="2600" spc="-100" dirty="0">
                <a:latin typeface="+mj-ea"/>
                <a:ea typeface="+mj-ea"/>
              </a:rPr>
              <a:t>박사후연구원 기회 제공</a:t>
            </a:r>
            <a:endParaRPr lang="en-US" altLang="ko-KR" sz="2600" spc="-100" dirty="0">
              <a:latin typeface="+mj-ea"/>
              <a:ea typeface="+mj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600" spc="-100" dirty="0">
                <a:latin typeface="+mj-ea"/>
                <a:ea typeface="+mj-ea"/>
              </a:rPr>
              <a:t>논문 인센티브 지급 </a:t>
            </a:r>
            <a:r>
              <a:rPr lang="en-US" altLang="ko-KR" sz="2600" spc="-100" dirty="0">
                <a:latin typeface="+mj-ea"/>
                <a:ea typeface="+mj-ea"/>
              </a:rPr>
              <a:t>(Top </a:t>
            </a:r>
            <a:r>
              <a:rPr lang="ko-KR" altLang="en-US" sz="2600" spc="-100" dirty="0">
                <a:latin typeface="+mj-ea"/>
                <a:ea typeface="+mj-ea"/>
              </a:rPr>
              <a:t>저널 게재 시</a:t>
            </a:r>
            <a:r>
              <a:rPr lang="en-US" altLang="ko-KR" sz="2600" spc="-100" dirty="0">
                <a:latin typeface="+mj-ea"/>
                <a:ea typeface="+mj-ea"/>
              </a:rPr>
              <a:t>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0644" y="20176587"/>
            <a:ext cx="9027637" cy="9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24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</TotalTime>
  <Words>430</Words>
  <Application>Microsoft Office PowerPoint</Application>
  <PresentationFormat>사용자 지정</PresentationFormat>
  <Paragraphs>60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NanumGothic</vt:lpstr>
      <vt:lpstr>Arial</vt:lpstr>
      <vt:lpstr>Calibri</vt:lpstr>
      <vt:lpstr>Calibri Light</vt:lpstr>
      <vt:lpstr>Wingdings</vt:lpstr>
      <vt:lpstr>맑은 고딕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kang hyeonsoo</dc:creator>
  <cp:lastModifiedBy>Mann Ho</cp:lastModifiedBy>
  <cp:revision>28</cp:revision>
  <cp:lastPrinted>2020-10-08T08:16:56Z</cp:lastPrinted>
  <dcterms:created xsi:type="dcterms:W3CDTF">2020-10-05T00:46:46Z</dcterms:created>
  <dcterms:modified xsi:type="dcterms:W3CDTF">2020-10-11T23:59:46Z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_SA">
    <vt:lpwstr>C:\Users\Mann Ho\AppData\Local\Microsoft\Windows\INetCache\IE\09250PGL\연세-KRISS 포스터_표준연v1.pptx</vt:lpwstr>
  </property>
</Properties>
</file>