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1577" r:id="rId2"/>
  </p:sldIdLst>
  <p:sldSz cx="9144000" cy="6858000" type="screen4x3"/>
  <p:notesSz cx="10020300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160" userDrawn="1">
          <p15:clr>
            <a:srgbClr val="A4A3A4"/>
          </p15:clr>
        </p15:guide>
        <p15:guide id="7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신동근 " initials="신" lastIdx="1" clrIdx="0">
    <p:extLst>
      <p:ext uri="{19B8F6BF-5375-455C-9EA6-DF929625EA0E}">
        <p15:presenceInfo xmlns:p15="http://schemas.microsoft.com/office/powerpoint/2012/main" userId="신동근 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2060"/>
    <a:srgbClr val="04509C"/>
    <a:srgbClr val="33CCFF"/>
    <a:srgbClr val="2F75FF"/>
    <a:srgbClr val="0000FF"/>
    <a:srgbClr val="3E3E3E"/>
    <a:srgbClr val="3353AF"/>
    <a:srgbClr val="A35D15"/>
    <a:srgbClr val="FF33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보통 스타일 3 - 강조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7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24" d="100"/>
          <a:sy n="124" d="100"/>
        </p:scale>
        <p:origin x="466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D0A52807-08FC-414F-B8C1-3A76F2A3005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2131" cy="345604"/>
          </a:xfrm>
          <a:prstGeom prst="rect">
            <a:avLst/>
          </a:prstGeom>
        </p:spPr>
        <p:txBody>
          <a:bodyPr vert="horz" lIns="92318" tIns="46159" rIns="92318" bIns="4615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58560AD-B4E3-4672-99E5-F5FC49E49B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75853" y="1"/>
            <a:ext cx="4342131" cy="345604"/>
          </a:xfrm>
          <a:prstGeom prst="rect">
            <a:avLst/>
          </a:prstGeom>
        </p:spPr>
        <p:txBody>
          <a:bodyPr vert="horz" lIns="92318" tIns="46159" rIns="92318" bIns="46159" rtlCol="0"/>
          <a:lstStyle>
            <a:lvl1pPr algn="r">
              <a:defRPr sz="1200"/>
            </a:lvl1pPr>
          </a:lstStyle>
          <a:p>
            <a:fld id="{8374994F-7E6B-46A1-96C0-8F3230A01D58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13A8E11-69C2-4CCA-84E2-7B96EA02AEF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42560"/>
            <a:ext cx="4342131" cy="345604"/>
          </a:xfrm>
          <a:prstGeom prst="rect">
            <a:avLst/>
          </a:prstGeom>
        </p:spPr>
        <p:txBody>
          <a:bodyPr vert="horz" lIns="92318" tIns="46159" rIns="92318" bIns="4615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336101D-F88A-4284-8F62-3D76337DAD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75853" y="6542560"/>
            <a:ext cx="4342131" cy="345604"/>
          </a:xfrm>
          <a:prstGeom prst="rect">
            <a:avLst/>
          </a:prstGeom>
        </p:spPr>
        <p:txBody>
          <a:bodyPr vert="horz" lIns="92318" tIns="46159" rIns="92318" bIns="46159" rtlCol="0" anchor="b"/>
          <a:lstStyle>
            <a:lvl1pPr algn="r">
              <a:defRPr sz="1200"/>
            </a:lvl1pPr>
          </a:lstStyle>
          <a:p>
            <a:fld id="{EBCC4936-D536-47C4-B85E-48BEAE903D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421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2131" cy="345604"/>
          </a:xfrm>
          <a:prstGeom prst="rect">
            <a:avLst/>
          </a:prstGeom>
        </p:spPr>
        <p:txBody>
          <a:bodyPr vert="horz" lIns="92318" tIns="46159" rIns="92318" bIns="4615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75853" y="1"/>
            <a:ext cx="4342131" cy="345604"/>
          </a:xfrm>
          <a:prstGeom prst="rect">
            <a:avLst/>
          </a:prstGeom>
        </p:spPr>
        <p:txBody>
          <a:bodyPr vert="horz" lIns="92318" tIns="46159" rIns="92318" bIns="46159" rtlCol="0"/>
          <a:lstStyle>
            <a:lvl1pPr algn="r">
              <a:defRPr sz="1200"/>
            </a:lvl1pPr>
          </a:lstStyle>
          <a:p>
            <a:fld id="{4810B81A-F8A2-47F1-ACA2-D603B7E98BB7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59163" y="860425"/>
            <a:ext cx="3101975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18" tIns="46159" rIns="92318" bIns="4615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1002031" y="3314929"/>
            <a:ext cx="8016239" cy="2712214"/>
          </a:xfrm>
          <a:prstGeom prst="rect">
            <a:avLst/>
          </a:prstGeom>
        </p:spPr>
        <p:txBody>
          <a:bodyPr vert="horz" lIns="92318" tIns="46159" rIns="92318" bIns="46159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42560"/>
            <a:ext cx="4342131" cy="345604"/>
          </a:xfrm>
          <a:prstGeom prst="rect">
            <a:avLst/>
          </a:prstGeom>
        </p:spPr>
        <p:txBody>
          <a:bodyPr vert="horz" lIns="92318" tIns="46159" rIns="92318" bIns="4615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75853" y="6542560"/>
            <a:ext cx="4342131" cy="345604"/>
          </a:xfrm>
          <a:prstGeom prst="rect">
            <a:avLst/>
          </a:prstGeom>
        </p:spPr>
        <p:txBody>
          <a:bodyPr vert="horz" lIns="92318" tIns="46159" rIns="92318" bIns="46159" rtlCol="0" anchor="b"/>
          <a:lstStyle>
            <a:lvl1pPr algn="r">
              <a:defRPr sz="1200"/>
            </a:lvl1pPr>
          </a:lstStyle>
          <a:p>
            <a:fld id="{3891043B-5358-46A9-9CF3-2BB9F2CF2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0824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Text Box 37">
            <a:extLst>
              <a:ext uri="{FF2B5EF4-FFF2-40B4-BE49-F238E27FC236}">
                <a16:creationId xmlns:a16="http://schemas.microsoft.com/office/drawing/2014/main" id="{E0323577-F776-4A87-B9AD-54E265F0771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515350" y="6629143"/>
            <a:ext cx="5184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defPPr>
              <a:defRPr lang="ko-KR"/>
            </a:defPPr>
            <a:lvl1pPr algn="ctr">
              <a:defRPr sz="2000" b="1">
                <a:gradFill>
                  <a:gsLst>
                    <a:gs pos="0">
                      <a:schemeClr val="bg2"/>
                    </a:gs>
                    <a:gs pos="100000">
                      <a:schemeClr val="bg2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pPr algn="r"/>
            <a:fld id="{79A77A4D-A57B-472B-A8FB-42C7D0759514}" type="slidenum">
              <a:rPr lang="en-US" altLang="ko-KR" sz="1200" b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Noto Sans Korean Medium" panose="020B0600000000000000" pitchFamily="34" charset="-127"/>
                <a:cs typeface="Arial" panose="020B0604020202020204" pitchFamily="34" charset="0"/>
              </a:rPr>
              <a:pPr algn="r"/>
              <a:t>‹#›</a:t>
            </a:fld>
            <a:r>
              <a:rPr lang="en-US" altLang="ko-KR" sz="12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Noto Sans Korean Medium" panose="020B0600000000000000" pitchFamily="34" charset="-127"/>
                <a:cs typeface="Arial" panose="020B0604020202020204" pitchFamily="34" charset="0"/>
              </a:rPr>
              <a:t>/15</a:t>
            </a:r>
            <a:endParaRPr lang="ko-KR" altLang="en-US" sz="1050" b="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Noto Sans Korean Medium" panose="020B0600000000000000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527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1193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0949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339510"/>
            <a:ext cx="8679898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Text Box 37">
            <a:extLst>
              <a:ext uri="{FF2B5EF4-FFF2-40B4-BE49-F238E27FC236}">
                <a16:creationId xmlns:a16="http://schemas.microsoft.com/office/drawing/2014/main" id="{33F24AA8-B024-40E7-9548-56790F12681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515350" y="6629143"/>
            <a:ext cx="5184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defPPr>
              <a:defRPr lang="ko-KR"/>
            </a:defPPr>
            <a:lvl1pPr algn="ctr">
              <a:defRPr sz="2000" b="1">
                <a:gradFill>
                  <a:gsLst>
                    <a:gs pos="0">
                      <a:schemeClr val="bg2"/>
                    </a:gs>
                    <a:gs pos="100000">
                      <a:schemeClr val="bg2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pPr algn="r"/>
            <a:fld id="{79A77A4D-A57B-472B-A8FB-42C7D0759514}" type="slidenum">
              <a:rPr lang="en-US" altLang="ko-KR" sz="1200" b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Noto Sans Korean Medium" panose="020B0600000000000000" pitchFamily="34" charset="-127"/>
                <a:cs typeface="Arial" panose="020B0604020202020204" pitchFamily="34" charset="0"/>
              </a:rPr>
              <a:pPr algn="r"/>
              <a:t>‹#›</a:t>
            </a:fld>
            <a:r>
              <a:rPr lang="en-US" altLang="ko-KR" sz="12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Noto Sans Korean Medium" panose="020B0600000000000000" pitchFamily="34" charset="-127"/>
                <a:cs typeface="Arial" panose="020B0604020202020204" pitchFamily="34" charset="0"/>
              </a:rPr>
              <a:t>/15</a:t>
            </a:r>
            <a:endParaRPr lang="ko-KR" altLang="en-US" sz="1050" b="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Noto Sans Korean Medium" panose="020B0600000000000000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020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Text Box 37">
            <a:extLst>
              <a:ext uri="{FF2B5EF4-FFF2-40B4-BE49-F238E27FC236}">
                <a16:creationId xmlns:a16="http://schemas.microsoft.com/office/drawing/2014/main" id="{4B8AF33E-D4EE-4B58-B324-87412E733BB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515350" y="6629143"/>
            <a:ext cx="5184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defPPr>
              <a:defRPr lang="ko-KR"/>
            </a:defPPr>
            <a:lvl1pPr algn="ctr">
              <a:defRPr sz="2000" b="1">
                <a:gradFill>
                  <a:gsLst>
                    <a:gs pos="0">
                      <a:schemeClr val="bg2"/>
                    </a:gs>
                    <a:gs pos="100000">
                      <a:schemeClr val="bg2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pPr algn="r"/>
            <a:fld id="{79A77A4D-A57B-472B-A8FB-42C7D0759514}" type="slidenum">
              <a:rPr lang="en-US" altLang="ko-KR" sz="1200" b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Noto Sans Korean Medium" panose="020B0600000000000000" pitchFamily="34" charset="-127"/>
                <a:cs typeface="Arial" panose="020B0604020202020204" pitchFamily="34" charset="0"/>
              </a:rPr>
              <a:pPr algn="r"/>
              <a:t>‹#›</a:t>
            </a:fld>
            <a:r>
              <a:rPr lang="en-US" altLang="ko-KR" sz="12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Noto Sans Korean Medium" panose="020B0600000000000000" pitchFamily="34" charset="-127"/>
                <a:cs typeface="Arial" panose="020B0604020202020204" pitchFamily="34" charset="0"/>
              </a:rPr>
              <a:t>/15</a:t>
            </a:r>
            <a:endParaRPr lang="ko-KR" altLang="en-US" sz="1050" b="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Noto Sans Korean Medium" panose="020B0600000000000000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39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9850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070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4313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5098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Text Box 37">
            <a:extLst>
              <a:ext uri="{FF2B5EF4-FFF2-40B4-BE49-F238E27FC236}">
                <a16:creationId xmlns:a16="http://schemas.microsoft.com/office/drawing/2014/main" id="{C259C5A0-E2C9-4160-852B-88C61F565E4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619516" y="6669652"/>
            <a:ext cx="5184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defPPr>
              <a:defRPr lang="ko-KR"/>
            </a:defPPr>
            <a:lvl1pPr algn="ctr">
              <a:defRPr sz="2000" b="1">
                <a:gradFill>
                  <a:gsLst>
                    <a:gs pos="0">
                      <a:schemeClr val="bg2"/>
                    </a:gs>
                    <a:gs pos="100000">
                      <a:schemeClr val="bg2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pPr algn="r"/>
            <a:fld id="{79A77A4D-A57B-472B-A8FB-42C7D0759514}" type="slidenum">
              <a:rPr lang="en-US" altLang="ko-KR" sz="1200" b="0" smtClean="0">
                <a:solidFill>
                  <a:schemeClr val="bg1"/>
                </a:solidFill>
                <a:latin typeface="+mn-lt"/>
                <a:ea typeface="Noto Sans Korean Medium" panose="020B0600000000000000" pitchFamily="34" charset="-127"/>
                <a:cs typeface="Arial" panose="020B0604020202020204" pitchFamily="34" charset="0"/>
              </a:rPr>
              <a:pPr algn="r"/>
              <a:t>‹#›</a:t>
            </a:fld>
            <a:r>
              <a:rPr lang="en-US" altLang="ko-KR" sz="1200" b="0" dirty="0">
                <a:solidFill>
                  <a:schemeClr val="bg1"/>
                </a:solidFill>
                <a:latin typeface="+mn-lt"/>
                <a:ea typeface="Noto Sans Korean Medium" panose="020B0600000000000000" pitchFamily="34" charset="-127"/>
                <a:cs typeface="Arial" panose="020B0604020202020204" pitchFamily="34" charset="0"/>
              </a:rPr>
              <a:t>/15</a:t>
            </a:r>
            <a:endParaRPr lang="ko-KR" altLang="en-US" sz="1050" b="0" dirty="0">
              <a:solidFill>
                <a:schemeClr val="bg1"/>
              </a:solidFill>
              <a:latin typeface="+mn-lt"/>
              <a:ea typeface="Noto Sans Korean Medium" panose="020B0600000000000000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820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1384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964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CA691-246D-4288-B8F6-AC4666DA5074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865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5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15B178A-CC28-4C69-A68E-6B137269BBA0}"/>
              </a:ext>
            </a:extLst>
          </p:cNvPr>
          <p:cNvSpPr/>
          <p:nvPr/>
        </p:nvSpPr>
        <p:spPr>
          <a:xfrm>
            <a:off x="15612" y="1583476"/>
            <a:ext cx="4880238" cy="4612139"/>
          </a:xfrm>
          <a:custGeom>
            <a:avLst/>
            <a:gdLst>
              <a:gd name="connsiteX0" fmla="*/ 0 w 3583144"/>
              <a:gd name="connsiteY0" fmla="*/ 0 h 4612139"/>
              <a:gd name="connsiteX1" fmla="*/ 3583144 w 3583144"/>
              <a:gd name="connsiteY1" fmla="*/ 0 h 4612139"/>
              <a:gd name="connsiteX2" fmla="*/ 3583144 w 3583144"/>
              <a:gd name="connsiteY2" fmla="*/ 4612139 h 4612139"/>
              <a:gd name="connsiteX3" fmla="*/ 0 w 3583144"/>
              <a:gd name="connsiteY3" fmla="*/ 4612139 h 4612139"/>
              <a:gd name="connsiteX4" fmla="*/ 0 w 3583144"/>
              <a:gd name="connsiteY4" fmla="*/ 0 h 4612139"/>
              <a:gd name="connsiteX0" fmla="*/ 0 w 3583144"/>
              <a:gd name="connsiteY0" fmla="*/ 0 h 4612139"/>
              <a:gd name="connsiteX1" fmla="*/ 2592544 w 3583144"/>
              <a:gd name="connsiteY1" fmla="*/ 0 h 4612139"/>
              <a:gd name="connsiteX2" fmla="*/ 3583144 w 3583144"/>
              <a:gd name="connsiteY2" fmla="*/ 4612139 h 4612139"/>
              <a:gd name="connsiteX3" fmla="*/ 0 w 3583144"/>
              <a:gd name="connsiteY3" fmla="*/ 4612139 h 4612139"/>
              <a:gd name="connsiteX4" fmla="*/ 0 w 3583144"/>
              <a:gd name="connsiteY4" fmla="*/ 0 h 4612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3144" h="4612139">
                <a:moveTo>
                  <a:pt x="0" y="0"/>
                </a:moveTo>
                <a:lnTo>
                  <a:pt x="2592544" y="0"/>
                </a:lnTo>
                <a:lnTo>
                  <a:pt x="3583144" y="4612139"/>
                </a:lnTo>
                <a:lnTo>
                  <a:pt x="0" y="461213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31000">
                <a:srgbClr val="FFFFFF">
                  <a:alpha val="21961"/>
                </a:srgbClr>
              </a:gs>
              <a:gs pos="59000">
                <a:schemeClr val="accent2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5" name="그림 44">
            <a:extLst>
              <a:ext uri="{FF2B5EF4-FFF2-40B4-BE49-F238E27FC236}">
                <a16:creationId xmlns:a16="http://schemas.microsoft.com/office/drawing/2014/main" id="{C783702E-B75F-455B-BAC8-698336EDC64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76" t="13452" r="941" b="21678"/>
          <a:stretch/>
        </p:blipFill>
        <p:spPr>
          <a:xfrm>
            <a:off x="99" y="1583477"/>
            <a:ext cx="3286125" cy="4612139"/>
          </a:xfrm>
          <a:custGeom>
            <a:avLst/>
            <a:gdLst>
              <a:gd name="connsiteX0" fmla="*/ 0 w 3286125"/>
              <a:gd name="connsiteY0" fmla="*/ 0 h 4612139"/>
              <a:gd name="connsiteX1" fmla="*/ 2286000 w 3286125"/>
              <a:gd name="connsiteY1" fmla="*/ 0 h 4612139"/>
              <a:gd name="connsiteX2" fmla="*/ 3286125 w 3286125"/>
              <a:gd name="connsiteY2" fmla="*/ 4612139 h 4612139"/>
              <a:gd name="connsiteX3" fmla="*/ 0 w 3286125"/>
              <a:gd name="connsiteY3" fmla="*/ 4612139 h 4612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86125" h="4612139">
                <a:moveTo>
                  <a:pt x="0" y="0"/>
                </a:moveTo>
                <a:lnTo>
                  <a:pt x="2286000" y="0"/>
                </a:lnTo>
                <a:lnTo>
                  <a:pt x="3286125" y="4612139"/>
                </a:lnTo>
                <a:lnTo>
                  <a:pt x="0" y="4612139"/>
                </a:lnTo>
                <a:close/>
              </a:path>
            </a:pathLst>
          </a:custGeom>
        </p:spPr>
      </p:pic>
      <p:sp>
        <p:nvSpPr>
          <p:cNvPr id="87" name="TextBox 86">
            <a:extLst>
              <a:ext uri="{FF2B5EF4-FFF2-40B4-BE49-F238E27FC236}">
                <a16:creationId xmlns:a16="http://schemas.microsoft.com/office/drawing/2014/main" id="{FB54AD3E-8F87-49EC-B0FF-D1AF2306CAD1}"/>
              </a:ext>
            </a:extLst>
          </p:cNvPr>
          <p:cNvSpPr txBox="1"/>
          <p:nvPr/>
        </p:nvSpPr>
        <p:spPr>
          <a:xfrm>
            <a:off x="166913" y="305691"/>
            <a:ext cx="8218229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o-KR" altLang="en-US" sz="3000" b="1" dirty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이연진</a:t>
            </a:r>
            <a:r>
              <a:rPr lang="en-US" altLang="ko-KR" sz="3000" b="1" dirty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(YU)-</a:t>
            </a:r>
            <a:r>
              <a:rPr lang="ko-KR" altLang="en-US" sz="3000" b="1" dirty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김정원</a:t>
            </a:r>
            <a:r>
              <a:rPr lang="en-US" altLang="ko-KR" sz="3000" b="1" dirty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(KRISS)</a:t>
            </a:r>
            <a:r>
              <a:rPr lang="ko-KR" altLang="en-US" sz="3000" b="1" dirty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융합 연구팀</a:t>
            </a:r>
            <a:endParaRPr lang="ko-KR" altLang="en-US" sz="3000" b="1" dirty="0">
              <a:solidFill>
                <a:srgbClr val="164FC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88" name="직사각형 87">
            <a:extLst>
              <a:ext uri="{FF2B5EF4-FFF2-40B4-BE49-F238E27FC236}">
                <a16:creationId xmlns:a16="http://schemas.microsoft.com/office/drawing/2014/main" id="{D39BEDD5-A019-4ECB-8DA0-541D7B604C95}"/>
              </a:ext>
            </a:extLst>
          </p:cNvPr>
          <p:cNvSpPr/>
          <p:nvPr/>
        </p:nvSpPr>
        <p:spPr>
          <a:xfrm>
            <a:off x="0" y="395141"/>
            <a:ext cx="113416" cy="34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aphicFrame>
        <p:nvGraphicFramePr>
          <p:cNvPr id="26" name="표 25">
            <a:extLst>
              <a:ext uri="{FF2B5EF4-FFF2-40B4-BE49-F238E27FC236}">
                <a16:creationId xmlns:a16="http://schemas.microsoft.com/office/drawing/2014/main" id="{27501EDD-8B9B-4064-93E1-28D03324EC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253752"/>
              </p:ext>
            </p:extLst>
          </p:nvPr>
        </p:nvGraphicFramePr>
        <p:xfrm>
          <a:off x="3058792" y="1583477"/>
          <a:ext cx="6093675" cy="1334672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6093675">
                  <a:extLst>
                    <a:ext uri="{9D8B030D-6E8A-4147-A177-3AD203B41FA5}">
                      <a16:colId xmlns:a16="http://schemas.microsoft.com/office/drawing/2014/main" val="2783660530"/>
                    </a:ext>
                  </a:extLst>
                </a:gridCol>
              </a:tblGrid>
              <a:tr h="3630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j-ea"/>
                        </a:rPr>
                        <a:t>   </a:t>
                      </a:r>
                      <a:r>
                        <a:rPr lang="ko-KR" altLang="en-US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j-ea"/>
                        </a:rPr>
                        <a:t>  </a:t>
                      </a:r>
                      <a:r>
                        <a:rPr lang="ko-KR" altLang="en-US" sz="18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n-ea"/>
                          <a:cs typeface="+mn-cs"/>
                        </a:rPr>
                        <a:t>전자 거동 측정 분석</a:t>
                      </a:r>
                      <a:endParaRPr lang="en-US" altLang="ko-KR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ea"/>
                        <a:ea typeface="+mj-ea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074405"/>
                  </a:ext>
                </a:extLst>
              </a:tr>
              <a:tr h="968912">
                <a:tc>
                  <a:txBody>
                    <a:bodyPr/>
                    <a:lstStyle/>
                    <a:p>
                      <a:pPr marL="285750" indent="-285750" algn="l" latinLnBrk="1">
                        <a:buClr>
                          <a:schemeClr val="bg1">
                            <a:lumMod val="50000"/>
                          </a:schemeClr>
                        </a:buClr>
                        <a:buSzPct val="70000"/>
                        <a:buFont typeface="Wingdings" panose="05000000000000000000" pitchFamily="2" charset="2"/>
                        <a:buChar char="u"/>
                      </a:pPr>
                      <a:r>
                        <a:rPr lang="ko-KR" altLang="en-US" sz="16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광전자 분광 측정 및 분석</a:t>
                      </a:r>
                      <a:r>
                        <a:rPr lang="en-US" altLang="ko-KR" sz="16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: occupied states </a:t>
                      </a:r>
                      <a:r>
                        <a:rPr lang="ko-KR" altLang="en-US" sz="16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이해</a:t>
                      </a:r>
                    </a:p>
                    <a:p>
                      <a:pPr marL="285750" indent="-285750" algn="l" latinLnBrk="1">
                        <a:buClr>
                          <a:schemeClr val="bg1">
                            <a:lumMod val="50000"/>
                          </a:schemeClr>
                        </a:buClr>
                        <a:buSzPct val="70000"/>
                        <a:buFont typeface="Wingdings" panose="05000000000000000000" pitchFamily="2" charset="2"/>
                        <a:buChar char="u"/>
                      </a:pPr>
                      <a:r>
                        <a:rPr lang="ko-KR" altLang="en-US" sz="1600" b="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역 광전자 분광 측정 및 분석</a:t>
                      </a:r>
                      <a:r>
                        <a:rPr lang="en-US" altLang="ko-KR" sz="1600" b="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: unoccupied states </a:t>
                      </a:r>
                      <a:r>
                        <a:rPr lang="ko-KR" altLang="en-US" sz="1600" b="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이해</a:t>
                      </a:r>
                      <a:endParaRPr lang="en-US" altLang="ko-KR" sz="1600" b="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285750" indent="-285750" algn="l" latinLnBrk="1">
                        <a:buClr>
                          <a:schemeClr val="bg1">
                            <a:lumMod val="50000"/>
                          </a:schemeClr>
                        </a:buClr>
                        <a:buSzPct val="70000"/>
                        <a:buFont typeface="Wingdings" panose="05000000000000000000" pitchFamily="2" charset="2"/>
                        <a:buChar char="u"/>
                      </a:pPr>
                      <a:r>
                        <a:rPr lang="en-US" altLang="ko-KR" sz="1600" b="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1600" b="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광자 광전자분석</a:t>
                      </a:r>
                      <a:r>
                        <a:rPr lang="en-US" altLang="ko-KR" sz="1600" b="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600" b="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전자 동역학 이해</a:t>
                      </a:r>
                      <a:endParaRPr lang="en-US" altLang="ko-KR" sz="1600" b="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05135"/>
                  </a:ext>
                </a:extLst>
              </a:tr>
            </a:tbl>
          </a:graphicData>
        </a:graphic>
      </p:graphicFrame>
      <p:graphicFrame>
        <p:nvGraphicFramePr>
          <p:cNvPr id="27" name="표 26">
            <a:extLst>
              <a:ext uri="{FF2B5EF4-FFF2-40B4-BE49-F238E27FC236}">
                <a16:creationId xmlns:a16="http://schemas.microsoft.com/office/drawing/2014/main" id="{42B3B12A-1143-480A-AFE8-CCD03C6002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285145"/>
              </p:ext>
            </p:extLst>
          </p:nvPr>
        </p:nvGraphicFramePr>
        <p:xfrm>
          <a:off x="3851174" y="4927386"/>
          <a:ext cx="5301293" cy="111725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5301293">
                  <a:extLst>
                    <a:ext uri="{9D8B030D-6E8A-4147-A177-3AD203B41FA5}">
                      <a16:colId xmlns:a16="http://schemas.microsoft.com/office/drawing/2014/main" val="2783660530"/>
                    </a:ext>
                  </a:extLst>
                </a:gridCol>
              </a:tblGrid>
              <a:tr h="3645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j-ea"/>
                        </a:rPr>
                        <a:t>   개념 소자 개발 및 특성 분석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F7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074405"/>
                  </a:ext>
                </a:extLst>
              </a:tr>
              <a:tr h="751490">
                <a:tc>
                  <a:txBody>
                    <a:bodyPr/>
                    <a:lstStyle/>
                    <a:p>
                      <a:pPr marL="285750" indent="-285750" algn="l" latinLnBrk="1">
                        <a:buClr>
                          <a:schemeClr val="bg1">
                            <a:lumMod val="50000"/>
                          </a:schemeClr>
                        </a:buClr>
                        <a:buSzPct val="70000"/>
                        <a:buFont typeface="Wingdings" panose="05000000000000000000" pitchFamily="2" charset="2"/>
                        <a:buChar char="u"/>
                      </a:pPr>
                      <a:r>
                        <a:rPr lang="ko-KR" altLang="en-US" sz="1600" dirty="0">
                          <a:latin typeface="+mj-ea"/>
                          <a:ea typeface="+mj-ea"/>
                        </a:rPr>
                        <a:t>발광</a:t>
                      </a:r>
                      <a:r>
                        <a:rPr lang="en-US" altLang="ko-KR" sz="1600" dirty="0"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1600" dirty="0">
                          <a:latin typeface="+mj-ea"/>
                          <a:ea typeface="+mj-ea"/>
                        </a:rPr>
                        <a:t>디스플레이</a:t>
                      </a:r>
                      <a:r>
                        <a:rPr lang="en-US" altLang="ko-KR" sz="1600" dirty="0">
                          <a:latin typeface="+mj-ea"/>
                          <a:ea typeface="+mj-ea"/>
                        </a:rPr>
                        <a:t>)</a:t>
                      </a:r>
                      <a:r>
                        <a:rPr lang="ko-KR" altLang="en-US" sz="1600" dirty="0">
                          <a:latin typeface="+mj-ea"/>
                          <a:ea typeface="+mj-ea"/>
                        </a:rPr>
                        <a:t>소자</a:t>
                      </a:r>
                      <a:r>
                        <a:rPr lang="en-US" altLang="ko-KR" sz="1600" dirty="0">
                          <a:latin typeface="+mj-ea"/>
                          <a:ea typeface="+mj-ea"/>
                        </a:rPr>
                        <a:t>: OLED, QLED, PeLED*</a:t>
                      </a:r>
                    </a:p>
                    <a:p>
                      <a:pPr marL="285750" indent="-285750" algn="l" latinLnBrk="1">
                        <a:buClr>
                          <a:schemeClr val="bg1">
                            <a:lumMod val="50000"/>
                          </a:schemeClr>
                        </a:buClr>
                        <a:buSzPct val="70000"/>
                        <a:buFont typeface="Wingdings" panose="05000000000000000000" pitchFamily="2" charset="2"/>
                        <a:buChar char="u"/>
                      </a:pPr>
                      <a:r>
                        <a:rPr lang="ko-KR" altLang="en-US" sz="1600" b="0" dirty="0">
                          <a:latin typeface="+mj-ea"/>
                          <a:ea typeface="+mj-ea"/>
                        </a:rPr>
                        <a:t>에너지소자</a:t>
                      </a:r>
                      <a:r>
                        <a:rPr lang="en-US" altLang="ko-KR" sz="1600" b="0" dirty="0">
                          <a:latin typeface="+mj-ea"/>
                          <a:ea typeface="+mj-ea"/>
                        </a:rPr>
                        <a:t>: </a:t>
                      </a:r>
                      <a:r>
                        <a:rPr lang="ko-KR" altLang="en-US" sz="1600" b="0" dirty="0">
                          <a:latin typeface="+mj-ea"/>
                          <a:ea typeface="+mj-ea"/>
                        </a:rPr>
                        <a:t>유기반도체 및 페로브스카이트 태양전지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05135"/>
                  </a:ext>
                </a:extLst>
              </a:tr>
            </a:tbl>
          </a:graphicData>
        </a:graphic>
      </p:graphicFrame>
      <p:graphicFrame>
        <p:nvGraphicFramePr>
          <p:cNvPr id="28" name="표 27">
            <a:extLst>
              <a:ext uri="{FF2B5EF4-FFF2-40B4-BE49-F238E27FC236}">
                <a16:creationId xmlns:a16="http://schemas.microsoft.com/office/drawing/2014/main" id="{64F845DB-A7D7-4D1A-82F9-809B9852DC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72802"/>
              </p:ext>
            </p:extLst>
          </p:nvPr>
        </p:nvGraphicFramePr>
        <p:xfrm>
          <a:off x="3500975" y="3246718"/>
          <a:ext cx="5643025" cy="133200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5643025">
                  <a:extLst>
                    <a:ext uri="{9D8B030D-6E8A-4147-A177-3AD203B41FA5}">
                      <a16:colId xmlns:a16="http://schemas.microsoft.com/office/drawing/2014/main" val="2783660530"/>
                    </a:ext>
                  </a:extLst>
                </a:gridCol>
              </a:tblGrid>
              <a:tr h="411759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j-ea"/>
                        </a:rPr>
                        <a:t>    </a:t>
                      </a:r>
                      <a:r>
                        <a:rPr lang="ko-KR" altLang="en-US" sz="18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n-ea"/>
                          <a:cs typeface="+mn-cs"/>
                        </a:rPr>
                        <a:t>양자점</a:t>
                      </a:r>
                      <a:r>
                        <a:rPr lang="en-US" altLang="ko-KR" sz="18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18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n-ea"/>
                          <a:cs typeface="+mn-cs"/>
                        </a:rPr>
                        <a:t>유기반도체</a:t>
                      </a:r>
                      <a:r>
                        <a:rPr lang="en-US" altLang="ko-KR" sz="18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18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n-ea"/>
                          <a:cs typeface="+mn-cs"/>
                        </a:rPr>
                        <a:t>페로브스카이트 물질 연구 </a:t>
                      </a:r>
                      <a:endParaRPr lang="ko-KR" altLang="en-US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ea"/>
                        <a:ea typeface="+mj-ea"/>
                        <a:cs typeface="Arial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450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074405"/>
                  </a:ext>
                </a:extLst>
              </a:tr>
              <a:tr h="920241">
                <a:tc>
                  <a:txBody>
                    <a:bodyPr/>
                    <a:lstStyle/>
                    <a:p>
                      <a:pPr marL="285750" indent="-285750" algn="l" latinLnBrk="1">
                        <a:buClr>
                          <a:schemeClr val="bg1">
                            <a:lumMod val="50000"/>
                          </a:schemeClr>
                        </a:buClr>
                        <a:buSzPct val="70000"/>
                        <a:buFont typeface="Wingdings" panose="05000000000000000000" pitchFamily="2" charset="2"/>
                        <a:buChar char="u"/>
                      </a:pPr>
                      <a:r>
                        <a:rPr lang="ko-KR" altLang="en-US" sz="16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양자점</a:t>
                      </a:r>
                      <a:r>
                        <a:rPr lang="en-US" altLang="ko-KR" sz="16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(quantum dot) </a:t>
                      </a:r>
                      <a:r>
                        <a:rPr lang="ko-KR" altLang="en-US" sz="16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전자 물성 측정 분석</a:t>
                      </a:r>
                      <a:endParaRPr lang="en-US" altLang="ko-KR" sz="160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285750" indent="-285750" algn="l" latinLnBrk="1">
                        <a:buClr>
                          <a:schemeClr val="bg1">
                            <a:lumMod val="50000"/>
                          </a:schemeClr>
                        </a:buClr>
                        <a:buSzPct val="70000"/>
                        <a:buFont typeface="Wingdings" panose="05000000000000000000" pitchFamily="2" charset="2"/>
                        <a:buChar char="u"/>
                      </a:pPr>
                      <a:r>
                        <a:rPr lang="ko-KR" altLang="en-US" sz="16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유기반도체</a:t>
                      </a:r>
                      <a:r>
                        <a:rPr lang="en-US" altLang="ko-KR" sz="16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(organic semiconductor)</a:t>
                      </a:r>
                      <a:r>
                        <a:rPr lang="ko-KR" altLang="en-US" sz="16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 전자 거동 연구</a:t>
                      </a:r>
                      <a:endParaRPr lang="en-US" altLang="ko-KR" sz="160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285750" indent="-285750" algn="l" latinLnBrk="1">
                        <a:buClr>
                          <a:schemeClr val="bg1">
                            <a:lumMod val="50000"/>
                          </a:schemeClr>
                        </a:buClr>
                        <a:buSzPct val="70000"/>
                        <a:buFont typeface="Wingdings" panose="05000000000000000000" pitchFamily="2" charset="2"/>
                        <a:buChar char="u"/>
                      </a:pPr>
                      <a:r>
                        <a:rPr lang="ko-KR" altLang="en-US" sz="16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페로브스카이트 물질의 전자 물성 연구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05135"/>
                  </a:ext>
                </a:extLst>
              </a:tr>
            </a:tbl>
          </a:graphicData>
        </a:graphic>
      </p:graphicFrame>
      <p:grpSp>
        <p:nvGrpSpPr>
          <p:cNvPr id="57" name="그룹 56">
            <a:extLst>
              <a:ext uri="{FF2B5EF4-FFF2-40B4-BE49-F238E27FC236}">
                <a16:creationId xmlns:a16="http://schemas.microsoft.com/office/drawing/2014/main" id="{34C73E54-B89D-4389-91C8-A98850591353}"/>
              </a:ext>
            </a:extLst>
          </p:cNvPr>
          <p:cNvGrpSpPr/>
          <p:nvPr/>
        </p:nvGrpSpPr>
        <p:grpSpPr>
          <a:xfrm>
            <a:off x="2824665" y="1514001"/>
            <a:ext cx="470985" cy="485364"/>
            <a:chOff x="2926533" y="4792504"/>
            <a:chExt cx="485364" cy="485364"/>
          </a:xfrm>
        </p:grpSpPr>
        <p:sp>
          <p:nvSpPr>
            <p:cNvPr id="19" name="Oval 16">
              <a:extLst>
                <a:ext uri="{FF2B5EF4-FFF2-40B4-BE49-F238E27FC236}">
                  <a16:creationId xmlns:a16="http://schemas.microsoft.com/office/drawing/2014/main" id="{99AD27C1-58BE-4049-B969-C779162048C6}"/>
                </a:ext>
              </a:extLst>
            </p:cNvPr>
            <p:cNvSpPr/>
            <p:nvPr/>
          </p:nvSpPr>
          <p:spPr>
            <a:xfrm>
              <a:off x="2926533" y="4792504"/>
              <a:ext cx="485364" cy="485364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13" name="그룹 12">
              <a:extLst>
                <a:ext uri="{FF2B5EF4-FFF2-40B4-BE49-F238E27FC236}">
                  <a16:creationId xmlns:a16="http://schemas.microsoft.com/office/drawing/2014/main" id="{D315D958-11B6-4547-81A0-22E963662B5F}"/>
                </a:ext>
              </a:extLst>
            </p:cNvPr>
            <p:cNvGrpSpPr/>
            <p:nvPr/>
          </p:nvGrpSpPr>
          <p:grpSpPr>
            <a:xfrm>
              <a:off x="2995422" y="4881890"/>
              <a:ext cx="355318" cy="319675"/>
              <a:chOff x="4074760" y="845266"/>
              <a:chExt cx="464855" cy="418223"/>
            </a:xfrm>
            <a:solidFill>
              <a:schemeClr val="bg1"/>
            </a:solidFill>
          </p:grpSpPr>
          <p:sp>
            <p:nvSpPr>
              <p:cNvPr id="14" name="직사각형 13">
                <a:extLst>
                  <a:ext uri="{FF2B5EF4-FFF2-40B4-BE49-F238E27FC236}">
                    <a16:creationId xmlns:a16="http://schemas.microsoft.com/office/drawing/2014/main" id="{A5A4814D-2ACC-458C-9B9E-2BAD753EEBA4}"/>
                  </a:ext>
                </a:extLst>
              </p:cNvPr>
              <p:cNvSpPr/>
              <p:nvPr/>
            </p:nvSpPr>
            <p:spPr>
              <a:xfrm rot="1413302">
                <a:off x="4074760" y="1034333"/>
                <a:ext cx="464855" cy="4673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15" name="순서도: 다른 페이지 연결선 14">
                <a:extLst>
                  <a:ext uri="{FF2B5EF4-FFF2-40B4-BE49-F238E27FC236}">
                    <a16:creationId xmlns:a16="http://schemas.microsoft.com/office/drawing/2014/main" id="{DD16CBC4-89EF-484F-986D-5A4960B5B8FE}"/>
                  </a:ext>
                </a:extLst>
              </p:cNvPr>
              <p:cNvSpPr/>
              <p:nvPr/>
            </p:nvSpPr>
            <p:spPr>
              <a:xfrm rot="1413302">
                <a:off x="4093441" y="1055492"/>
                <a:ext cx="69633" cy="113428"/>
              </a:xfrm>
              <a:prstGeom prst="flowChartOffpageConnector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16" name="순서도: 처리 15">
                <a:extLst>
                  <a:ext uri="{FF2B5EF4-FFF2-40B4-BE49-F238E27FC236}">
                    <a16:creationId xmlns:a16="http://schemas.microsoft.com/office/drawing/2014/main" id="{D4AD3ADA-88AF-4D21-A896-E386EB72C58D}"/>
                  </a:ext>
                </a:extLst>
              </p:cNvPr>
              <p:cNvSpPr/>
              <p:nvPr/>
            </p:nvSpPr>
            <p:spPr>
              <a:xfrm rot="1413302">
                <a:off x="4137138" y="923585"/>
                <a:ext cx="69633" cy="176775"/>
              </a:xfrm>
              <a:prstGeom prst="flowChartProcess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17" name="순서도: 처리 16">
                <a:extLst>
                  <a:ext uri="{FF2B5EF4-FFF2-40B4-BE49-F238E27FC236}">
                    <a16:creationId xmlns:a16="http://schemas.microsoft.com/office/drawing/2014/main" id="{94C4395D-C773-415A-B43A-229511F4C40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413302">
                <a:off x="4357596" y="1098836"/>
                <a:ext cx="91542" cy="46739"/>
              </a:xfrm>
              <a:prstGeom prst="flowChartProcess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18" name="현 17">
                <a:extLst>
                  <a:ext uri="{FF2B5EF4-FFF2-40B4-BE49-F238E27FC236}">
                    <a16:creationId xmlns:a16="http://schemas.microsoft.com/office/drawing/2014/main" id="{E07BC19F-ABC4-4363-BEF5-B525BDA138DA}"/>
                  </a:ext>
                </a:extLst>
              </p:cNvPr>
              <p:cNvSpPr/>
              <p:nvPr/>
            </p:nvSpPr>
            <p:spPr>
              <a:xfrm rot="6813302">
                <a:off x="4090457" y="846425"/>
                <a:ext cx="418223" cy="415906"/>
              </a:xfrm>
              <a:prstGeom prst="chord">
                <a:avLst>
                  <a:gd name="adj1" fmla="val 5426236"/>
                  <a:gd name="adj2" fmla="val 16200000"/>
                </a:avLst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p:grpSp>
      </p:grp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DBF119CF-0A85-45D7-837B-C6B1CBFD2AC9}"/>
              </a:ext>
            </a:extLst>
          </p:cNvPr>
          <p:cNvGrpSpPr/>
          <p:nvPr/>
        </p:nvGrpSpPr>
        <p:grpSpPr>
          <a:xfrm>
            <a:off x="3256014" y="3202951"/>
            <a:ext cx="485364" cy="485364"/>
            <a:chOff x="2841544" y="1526326"/>
            <a:chExt cx="485364" cy="485364"/>
          </a:xfrm>
        </p:grpSpPr>
        <p:sp>
          <p:nvSpPr>
            <p:cNvPr id="32" name="Oval 16">
              <a:extLst>
                <a:ext uri="{FF2B5EF4-FFF2-40B4-BE49-F238E27FC236}">
                  <a16:creationId xmlns:a16="http://schemas.microsoft.com/office/drawing/2014/main" id="{4A83C1A9-0BD3-4A4B-9EE2-849F11ED3324}"/>
                </a:ext>
              </a:extLst>
            </p:cNvPr>
            <p:cNvSpPr/>
            <p:nvPr/>
          </p:nvSpPr>
          <p:spPr>
            <a:xfrm>
              <a:off x="2841544" y="1526326"/>
              <a:ext cx="485364" cy="485364"/>
            </a:xfrm>
            <a:prstGeom prst="ellipse">
              <a:avLst/>
            </a:prstGeom>
            <a:solidFill>
              <a:srgbClr val="04509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2" name="그룹 1">
              <a:extLst>
                <a:ext uri="{FF2B5EF4-FFF2-40B4-BE49-F238E27FC236}">
                  <a16:creationId xmlns:a16="http://schemas.microsoft.com/office/drawing/2014/main" id="{42AD5828-409E-45E9-8C42-6847A19CDE1F}"/>
                </a:ext>
              </a:extLst>
            </p:cNvPr>
            <p:cNvGrpSpPr/>
            <p:nvPr/>
          </p:nvGrpSpPr>
          <p:grpSpPr>
            <a:xfrm>
              <a:off x="2925102" y="1603930"/>
              <a:ext cx="318248" cy="349032"/>
              <a:chOff x="2925102" y="1523365"/>
              <a:chExt cx="318248" cy="349032"/>
            </a:xfrm>
          </p:grpSpPr>
          <p:sp>
            <p:nvSpPr>
              <p:cNvPr id="38" name="순서도: 분류 37">
                <a:extLst>
                  <a:ext uri="{FF2B5EF4-FFF2-40B4-BE49-F238E27FC236}">
                    <a16:creationId xmlns:a16="http://schemas.microsoft.com/office/drawing/2014/main" id="{BF7057B6-0620-4A8F-8CA1-08AA64DE957F}"/>
                  </a:ext>
                </a:extLst>
              </p:cNvPr>
              <p:cNvSpPr/>
              <p:nvPr/>
            </p:nvSpPr>
            <p:spPr>
              <a:xfrm>
                <a:off x="2925102" y="1523365"/>
                <a:ext cx="152744" cy="168476"/>
              </a:xfrm>
              <a:prstGeom prst="flowChartSor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9" name="순서도: 분류 38">
                <a:extLst>
                  <a:ext uri="{FF2B5EF4-FFF2-40B4-BE49-F238E27FC236}">
                    <a16:creationId xmlns:a16="http://schemas.microsoft.com/office/drawing/2014/main" id="{4CC00DFF-DF6C-459C-BCA5-9155746BFBAF}"/>
                  </a:ext>
                </a:extLst>
              </p:cNvPr>
              <p:cNvSpPr/>
              <p:nvPr/>
            </p:nvSpPr>
            <p:spPr>
              <a:xfrm>
                <a:off x="2925102" y="1703921"/>
                <a:ext cx="152744" cy="168476"/>
              </a:xfrm>
              <a:prstGeom prst="flowChartSor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0" name="순서도: 분류 39">
                <a:extLst>
                  <a:ext uri="{FF2B5EF4-FFF2-40B4-BE49-F238E27FC236}">
                    <a16:creationId xmlns:a16="http://schemas.microsoft.com/office/drawing/2014/main" id="{D76640F4-A7D4-47A4-A962-D9822C44A52F}"/>
                  </a:ext>
                </a:extLst>
              </p:cNvPr>
              <p:cNvSpPr/>
              <p:nvPr/>
            </p:nvSpPr>
            <p:spPr>
              <a:xfrm>
                <a:off x="3090606" y="1523365"/>
                <a:ext cx="152744" cy="168476"/>
              </a:xfrm>
              <a:prstGeom prst="flowChartSor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1" name="순서도: 분류 40">
                <a:extLst>
                  <a:ext uri="{FF2B5EF4-FFF2-40B4-BE49-F238E27FC236}">
                    <a16:creationId xmlns:a16="http://schemas.microsoft.com/office/drawing/2014/main" id="{F8BEBFBD-6AC3-48F8-91C0-6CBA865B0B6A}"/>
                  </a:ext>
                </a:extLst>
              </p:cNvPr>
              <p:cNvSpPr/>
              <p:nvPr/>
            </p:nvSpPr>
            <p:spPr>
              <a:xfrm>
                <a:off x="3090606" y="1703921"/>
                <a:ext cx="152744" cy="168476"/>
              </a:xfrm>
              <a:prstGeom prst="flowChartSor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2" name="타원 41">
                <a:extLst>
                  <a:ext uri="{FF2B5EF4-FFF2-40B4-BE49-F238E27FC236}">
                    <a16:creationId xmlns:a16="http://schemas.microsoft.com/office/drawing/2014/main" id="{3218C7A7-23C5-47B2-B133-E732C5A42603}"/>
                  </a:ext>
                </a:extLst>
              </p:cNvPr>
              <p:cNvSpPr/>
              <p:nvPr/>
            </p:nvSpPr>
            <p:spPr>
              <a:xfrm>
                <a:off x="3028054" y="1678191"/>
                <a:ext cx="40242" cy="4024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3" name="타원 42">
                <a:extLst>
                  <a:ext uri="{FF2B5EF4-FFF2-40B4-BE49-F238E27FC236}">
                    <a16:creationId xmlns:a16="http://schemas.microsoft.com/office/drawing/2014/main" id="{B176192F-74C3-4FD2-B550-6CC8D858CE6A}"/>
                  </a:ext>
                </a:extLst>
              </p:cNvPr>
              <p:cNvSpPr/>
              <p:nvPr/>
            </p:nvSpPr>
            <p:spPr>
              <a:xfrm>
                <a:off x="3102795" y="1678191"/>
                <a:ext cx="40242" cy="4024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cxnSp>
            <p:nvCxnSpPr>
              <p:cNvPr id="44" name="직선 연결선 43">
                <a:extLst>
                  <a:ext uri="{FF2B5EF4-FFF2-40B4-BE49-F238E27FC236}">
                    <a16:creationId xmlns:a16="http://schemas.microsoft.com/office/drawing/2014/main" id="{18BA5F7C-528F-4B09-BC4E-E615B46F63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7573" y="1698313"/>
                <a:ext cx="55701" cy="0"/>
              </a:xfrm>
              <a:prstGeom prst="line">
                <a:avLst/>
              </a:prstGeom>
              <a:solidFill>
                <a:schemeClr val="bg1"/>
              </a:solidFill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6" name="그룹 55">
            <a:extLst>
              <a:ext uri="{FF2B5EF4-FFF2-40B4-BE49-F238E27FC236}">
                <a16:creationId xmlns:a16="http://schemas.microsoft.com/office/drawing/2014/main" id="{5FC73665-ABAD-45A4-BBC8-52F66114577D}"/>
              </a:ext>
            </a:extLst>
          </p:cNvPr>
          <p:cNvGrpSpPr/>
          <p:nvPr/>
        </p:nvGrpSpPr>
        <p:grpSpPr>
          <a:xfrm>
            <a:off x="3594537" y="4853631"/>
            <a:ext cx="527685" cy="588171"/>
            <a:chOff x="1775265" y="3305049"/>
            <a:chExt cx="527685" cy="588171"/>
          </a:xfrm>
        </p:grpSpPr>
        <p:sp>
          <p:nvSpPr>
            <p:cNvPr id="54" name="Oval 16">
              <a:extLst>
                <a:ext uri="{FF2B5EF4-FFF2-40B4-BE49-F238E27FC236}">
                  <a16:creationId xmlns:a16="http://schemas.microsoft.com/office/drawing/2014/main" id="{1E66C207-797E-426B-A9E7-06FAE7ED18F1}"/>
                </a:ext>
              </a:extLst>
            </p:cNvPr>
            <p:cNvSpPr/>
            <p:nvPr/>
          </p:nvSpPr>
          <p:spPr>
            <a:xfrm>
              <a:off x="1775265" y="3323499"/>
              <a:ext cx="485364" cy="485364"/>
            </a:xfrm>
            <a:prstGeom prst="ellipse">
              <a:avLst/>
            </a:prstGeom>
            <a:solidFill>
              <a:srgbClr val="2F75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21DD05EB-A899-4EF3-A119-EC371E73C136}"/>
                </a:ext>
              </a:extLst>
            </p:cNvPr>
            <p:cNvSpPr/>
            <p:nvPr/>
          </p:nvSpPr>
          <p:spPr>
            <a:xfrm rot="20639700">
              <a:off x="1996131" y="3567881"/>
              <a:ext cx="152400" cy="45719"/>
            </a:xfrm>
            <a:custGeom>
              <a:avLst/>
              <a:gdLst>
                <a:gd name="connsiteX0" fmla="*/ 0 w 478632"/>
                <a:gd name="connsiteY0" fmla="*/ 178594 h 178594"/>
                <a:gd name="connsiteX1" fmla="*/ 76200 w 478632"/>
                <a:gd name="connsiteY1" fmla="*/ 140494 h 178594"/>
                <a:gd name="connsiteX2" fmla="*/ 119063 w 478632"/>
                <a:gd name="connsiteY2" fmla="*/ 57150 h 178594"/>
                <a:gd name="connsiteX3" fmla="*/ 233363 w 478632"/>
                <a:gd name="connsiteY3" fmla="*/ 140494 h 178594"/>
                <a:gd name="connsiteX4" fmla="*/ 278607 w 478632"/>
                <a:gd name="connsiteY4" fmla="*/ 9525 h 178594"/>
                <a:gd name="connsiteX5" fmla="*/ 364332 w 478632"/>
                <a:gd name="connsiteY5" fmla="*/ 40482 h 178594"/>
                <a:gd name="connsiteX6" fmla="*/ 478632 w 478632"/>
                <a:gd name="connsiteY6" fmla="*/ 0 h 178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8632" h="178594">
                  <a:moveTo>
                    <a:pt x="0" y="178594"/>
                  </a:moveTo>
                  <a:cubicBezTo>
                    <a:pt x="28178" y="169664"/>
                    <a:pt x="56356" y="160735"/>
                    <a:pt x="76200" y="140494"/>
                  </a:cubicBezTo>
                  <a:cubicBezTo>
                    <a:pt x="96044" y="120253"/>
                    <a:pt x="92869" y="57150"/>
                    <a:pt x="119063" y="57150"/>
                  </a:cubicBezTo>
                  <a:cubicBezTo>
                    <a:pt x="145257" y="57150"/>
                    <a:pt x="206772" y="148431"/>
                    <a:pt x="233363" y="140494"/>
                  </a:cubicBezTo>
                  <a:cubicBezTo>
                    <a:pt x="259954" y="132557"/>
                    <a:pt x="256779" y="26194"/>
                    <a:pt x="278607" y="9525"/>
                  </a:cubicBezTo>
                  <a:cubicBezTo>
                    <a:pt x="300435" y="-7144"/>
                    <a:pt x="330995" y="42069"/>
                    <a:pt x="364332" y="40482"/>
                  </a:cubicBezTo>
                  <a:cubicBezTo>
                    <a:pt x="397669" y="38895"/>
                    <a:pt x="443310" y="7541"/>
                    <a:pt x="478632" y="0"/>
                  </a:cubicBezTo>
                </a:path>
              </a:pathLst>
            </a:custGeom>
            <a:noFill/>
            <a:ln w="6350">
              <a:solidFill>
                <a:schemeClr val="bg1"/>
              </a:solidFill>
              <a:headEnd type="none" w="med" len="sm"/>
              <a:tailEnd type="triangl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50" name="직선 연결선 49">
              <a:extLst>
                <a:ext uri="{FF2B5EF4-FFF2-40B4-BE49-F238E27FC236}">
                  <a16:creationId xmlns:a16="http://schemas.microsoft.com/office/drawing/2014/main" id="{C0E76B81-404E-4463-AA88-CFA274B9D50A}"/>
                </a:ext>
              </a:extLst>
            </p:cNvPr>
            <p:cNvCxnSpPr/>
            <p:nvPr/>
          </p:nvCxnSpPr>
          <p:spPr>
            <a:xfrm>
              <a:off x="1996778" y="3524280"/>
              <a:ext cx="0" cy="107050"/>
            </a:xfrm>
            <a:prstGeom prst="line">
              <a:avLst/>
            </a:prstGeom>
            <a:ln w="63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원호 45">
              <a:extLst>
                <a:ext uri="{FF2B5EF4-FFF2-40B4-BE49-F238E27FC236}">
                  <a16:creationId xmlns:a16="http://schemas.microsoft.com/office/drawing/2014/main" id="{0C33DFD3-F11C-4853-9F08-D9F0527C47E7}"/>
                </a:ext>
              </a:extLst>
            </p:cNvPr>
            <p:cNvSpPr/>
            <p:nvPr/>
          </p:nvSpPr>
          <p:spPr>
            <a:xfrm rot="10800000">
              <a:off x="1921226" y="3305049"/>
              <a:ext cx="151105" cy="221631"/>
            </a:xfrm>
            <a:prstGeom prst="arc">
              <a:avLst>
                <a:gd name="adj1" fmla="val 10677423"/>
                <a:gd name="adj2" fmla="val 0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원호 46">
              <a:extLst>
                <a:ext uri="{FF2B5EF4-FFF2-40B4-BE49-F238E27FC236}">
                  <a16:creationId xmlns:a16="http://schemas.microsoft.com/office/drawing/2014/main" id="{396E6777-3FB0-471E-A06D-6D8BF31A808B}"/>
                </a:ext>
              </a:extLst>
            </p:cNvPr>
            <p:cNvSpPr/>
            <p:nvPr/>
          </p:nvSpPr>
          <p:spPr>
            <a:xfrm>
              <a:off x="1921227" y="3636118"/>
              <a:ext cx="151105" cy="257102"/>
            </a:xfrm>
            <a:prstGeom prst="arc">
              <a:avLst>
                <a:gd name="adj1" fmla="val 10677423"/>
                <a:gd name="adj2" fmla="val 0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Oval 16">
              <a:extLst>
                <a:ext uri="{FF2B5EF4-FFF2-40B4-BE49-F238E27FC236}">
                  <a16:creationId xmlns:a16="http://schemas.microsoft.com/office/drawing/2014/main" id="{E81E1E4E-ED27-4408-992C-4CC205C04C22}"/>
                </a:ext>
              </a:extLst>
            </p:cNvPr>
            <p:cNvSpPr/>
            <p:nvPr/>
          </p:nvSpPr>
          <p:spPr>
            <a:xfrm>
              <a:off x="1970650" y="3607601"/>
              <a:ext cx="52258" cy="522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9" name="Oval 16">
              <a:extLst>
                <a:ext uri="{FF2B5EF4-FFF2-40B4-BE49-F238E27FC236}">
                  <a16:creationId xmlns:a16="http://schemas.microsoft.com/office/drawing/2014/main" id="{D6DCADEF-F725-4A87-8751-77406912DE20}"/>
                </a:ext>
              </a:extLst>
            </p:cNvPr>
            <p:cNvSpPr/>
            <p:nvPr/>
          </p:nvSpPr>
          <p:spPr>
            <a:xfrm>
              <a:off x="1970650" y="3502939"/>
              <a:ext cx="52258" cy="52258"/>
            </a:xfrm>
            <a:prstGeom prst="ellipse">
              <a:avLst/>
            </a:prstGeom>
            <a:solidFill>
              <a:srgbClr val="04509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382DF779-1BC9-42B0-9ABB-44E4C2330AE6}"/>
                </a:ext>
              </a:extLst>
            </p:cNvPr>
            <p:cNvSpPr txBox="1"/>
            <p:nvPr/>
          </p:nvSpPr>
          <p:spPr>
            <a:xfrm rot="20369044">
              <a:off x="2009539" y="3390685"/>
              <a:ext cx="293411" cy="20005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700" b="1" i="1" dirty="0" err="1">
                  <a:solidFill>
                    <a:schemeClr val="bg1"/>
                  </a:solidFill>
                </a:rPr>
                <a:t>hν</a:t>
              </a:r>
              <a:endParaRPr lang="ko-KR" altLang="en-US" sz="700" b="1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827B7CDB-2833-4A31-8D06-B914F2B283CA}"/>
              </a:ext>
            </a:extLst>
          </p:cNvPr>
          <p:cNvSpPr txBox="1"/>
          <p:nvPr/>
        </p:nvSpPr>
        <p:spPr>
          <a:xfrm>
            <a:off x="31170" y="36365"/>
            <a:ext cx="4303336" cy="307777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YU-KRISS </a:t>
            </a:r>
            <a:r>
              <a:rPr lang="ko-KR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융합반도체 융합대학원 과정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026D0E-73B1-4626-90C3-2EB527E37B76}"/>
              </a:ext>
            </a:extLst>
          </p:cNvPr>
          <p:cNvSpPr txBox="1"/>
          <p:nvPr/>
        </p:nvSpPr>
        <p:spPr>
          <a:xfrm>
            <a:off x="360318" y="841700"/>
            <a:ext cx="73725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b="1" dirty="0"/>
              <a:t>물질을 구성하는 전자들의 거동 연구 </a:t>
            </a:r>
            <a:r>
              <a:rPr lang="en-US" altLang="ko-KR" b="1" dirty="0">
                <a:sym typeface="Wingdings" panose="05000000000000000000" pitchFamily="2" charset="2"/>
              </a:rPr>
              <a:t> </a:t>
            </a:r>
            <a:r>
              <a:rPr lang="ko-KR" altLang="en-US" b="1" dirty="0">
                <a:sym typeface="Wingdings" panose="05000000000000000000" pitchFamily="2" charset="2"/>
              </a:rPr>
              <a:t>전자 물성</a:t>
            </a:r>
            <a:r>
              <a:rPr lang="ko-KR" altLang="en-US" b="1" dirty="0"/>
              <a:t> 이해</a:t>
            </a:r>
            <a:endParaRPr lang="en-US" altLang="ko-KR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b="1" dirty="0">
                <a:sym typeface="Wingdings" panose="05000000000000000000" pitchFamily="2" charset="2"/>
              </a:rPr>
              <a:t>전자 물성 이해를 바탕으로 광전소자 </a:t>
            </a:r>
            <a:r>
              <a:rPr lang="en-US" altLang="ko-KR" b="1" dirty="0">
                <a:sym typeface="Wingdings" panose="05000000000000000000" pitchFamily="2" charset="2"/>
              </a:rPr>
              <a:t>(</a:t>
            </a:r>
            <a:r>
              <a:rPr lang="ko-KR" altLang="en-US" b="1" dirty="0">
                <a:sym typeface="Wingdings" panose="05000000000000000000" pitchFamily="2" charset="2"/>
              </a:rPr>
              <a:t>빛</a:t>
            </a:r>
            <a:r>
              <a:rPr lang="en-US" altLang="ko-KR" b="1" dirty="0">
                <a:sym typeface="Wingdings" panose="05000000000000000000" pitchFamily="2" charset="2"/>
              </a:rPr>
              <a:t>/</a:t>
            </a:r>
            <a:r>
              <a:rPr lang="ko-KR" altLang="en-US" b="1" dirty="0">
                <a:sym typeface="Wingdings" panose="05000000000000000000" pitchFamily="2" charset="2"/>
              </a:rPr>
              <a:t>전자 복합 이용 소자</a:t>
            </a:r>
            <a:r>
              <a:rPr lang="en-US" altLang="ko-KR" b="1" dirty="0">
                <a:sym typeface="Wingdings" panose="05000000000000000000" pitchFamily="2" charset="2"/>
              </a:rPr>
              <a:t>)</a:t>
            </a:r>
            <a:r>
              <a:rPr lang="ko-KR" altLang="en-US" b="1" dirty="0">
                <a:sym typeface="Wingdings" panose="05000000000000000000" pitchFamily="2" charset="2"/>
              </a:rPr>
              <a:t> 연구</a:t>
            </a:r>
            <a:endParaRPr lang="ko-KR" altLang="en-US" b="1" dirty="0"/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B08A35B4-170D-4930-B8C0-8D1D09880415}"/>
              </a:ext>
            </a:extLst>
          </p:cNvPr>
          <p:cNvGrpSpPr/>
          <p:nvPr/>
        </p:nvGrpSpPr>
        <p:grpSpPr>
          <a:xfrm>
            <a:off x="732421" y="6278267"/>
            <a:ext cx="7684411" cy="540000"/>
            <a:chOff x="67004" y="6225265"/>
            <a:chExt cx="7684411" cy="540000"/>
          </a:xfrm>
        </p:grpSpPr>
        <p:sp>
          <p:nvSpPr>
            <p:cNvPr id="53" name="사각형: 둥근 모서리 52">
              <a:extLst>
                <a:ext uri="{FF2B5EF4-FFF2-40B4-BE49-F238E27FC236}">
                  <a16:creationId xmlns:a16="http://schemas.microsoft.com/office/drawing/2014/main" id="{A69F6F2D-F18A-4FEC-AF47-1AF6916FD6F6}"/>
                </a:ext>
              </a:extLst>
            </p:cNvPr>
            <p:cNvSpPr/>
            <p:nvPr/>
          </p:nvSpPr>
          <p:spPr>
            <a:xfrm>
              <a:off x="340363" y="6279526"/>
              <a:ext cx="7411052" cy="423845"/>
            </a:xfrm>
            <a:prstGeom prst="roundRect">
              <a:avLst/>
            </a:prstGeom>
            <a:solidFill>
              <a:srgbClr val="00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B40FB91-27A9-4244-93FF-7FAF6E2E7202}"/>
                </a:ext>
              </a:extLst>
            </p:cNvPr>
            <p:cNvSpPr txBox="1"/>
            <p:nvPr/>
          </p:nvSpPr>
          <p:spPr>
            <a:xfrm>
              <a:off x="543680" y="6305767"/>
              <a:ext cx="70787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itchFamily="34" charset="0"/>
                </a:rPr>
                <a:t> 기초 전자 물성부터 소자 응용까지</a:t>
              </a:r>
              <a:r>
                <a:rPr lang="en-US" altLang="ko-KR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itchFamily="34" charset="0"/>
                </a:rPr>
                <a:t>: </a:t>
              </a:r>
              <a:r>
                <a:rPr lang="ko-KR" alt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itchFamily="34" charset="0"/>
                </a:rPr>
                <a:t>광범위한 커리어 패스 추구 가능</a:t>
              </a:r>
            </a:p>
          </p:txBody>
        </p:sp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56CA1DA8-9D40-4FD2-8F59-5BA1D1CBD177}"/>
                </a:ext>
              </a:extLst>
            </p:cNvPr>
            <p:cNvGrpSpPr/>
            <p:nvPr/>
          </p:nvGrpSpPr>
          <p:grpSpPr>
            <a:xfrm>
              <a:off x="67004" y="6225265"/>
              <a:ext cx="540000" cy="540000"/>
              <a:chOff x="7632140" y="6353281"/>
              <a:chExt cx="540000" cy="540000"/>
            </a:xfrm>
          </p:grpSpPr>
          <p:sp>
            <p:nvSpPr>
              <p:cNvPr id="55" name="Oval 23">
                <a:extLst>
                  <a:ext uri="{FF2B5EF4-FFF2-40B4-BE49-F238E27FC236}">
                    <a16:creationId xmlns:a16="http://schemas.microsoft.com/office/drawing/2014/main" id="{1AE29874-E794-4F37-B865-6F7EF4C40580}"/>
                  </a:ext>
                </a:extLst>
              </p:cNvPr>
              <p:cNvSpPr/>
              <p:nvPr/>
            </p:nvSpPr>
            <p:spPr>
              <a:xfrm>
                <a:off x="7632140" y="6353281"/>
                <a:ext cx="540000" cy="540000"/>
              </a:xfrm>
              <a:prstGeom prst="ellipse">
                <a:avLst/>
              </a:prstGeom>
              <a:solidFill>
                <a:srgbClr val="001A4D"/>
              </a:solidFill>
              <a:ln w="508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026"/>
              </a:p>
            </p:txBody>
          </p:sp>
          <p:sp>
            <p:nvSpPr>
              <p:cNvPr id="58" name="Oval 23">
                <a:extLst>
                  <a:ext uri="{FF2B5EF4-FFF2-40B4-BE49-F238E27FC236}">
                    <a16:creationId xmlns:a16="http://schemas.microsoft.com/office/drawing/2014/main" id="{ABA7A5DD-D457-416E-B80B-DDEA59B71EC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663454" y="6376493"/>
                <a:ext cx="477372" cy="477372"/>
              </a:xfrm>
              <a:prstGeom prst="ellipse">
                <a:avLst/>
              </a:prstGeom>
              <a:solidFill>
                <a:schemeClr val="bg1"/>
              </a:solidFill>
              <a:ln w="508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026"/>
              </a:p>
            </p:txBody>
          </p:sp>
          <p:sp>
            <p:nvSpPr>
              <p:cNvPr id="60" name="Parallelogram 15">
                <a:extLst>
                  <a:ext uri="{FF2B5EF4-FFF2-40B4-BE49-F238E27FC236}">
                    <a16:creationId xmlns:a16="http://schemas.microsoft.com/office/drawing/2014/main" id="{849FC4CE-9C2B-4517-AEC6-40224A819F3B}"/>
                  </a:ext>
                </a:extLst>
              </p:cNvPr>
              <p:cNvSpPr/>
              <p:nvPr/>
            </p:nvSpPr>
            <p:spPr>
              <a:xfrm rot="16200000">
                <a:off x="7725510" y="6411621"/>
                <a:ext cx="351031" cy="379979"/>
              </a:xfrm>
              <a:custGeom>
                <a:avLst/>
                <a:gdLst/>
                <a:ahLst/>
                <a:cxnLst/>
                <a:rect l="l" t="t" r="r" b="b"/>
                <a:pathLst>
                  <a:path w="2993176" h="3240001">
                    <a:moveTo>
                      <a:pt x="1299907" y="647892"/>
                    </a:moveTo>
                    <a:lnTo>
                      <a:pt x="665509" y="1620000"/>
                    </a:lnTo>
                    <a:lnTo>
                      <a:pt x="1299907" y="2592108"/>
                    </a:lnTo>
                    <a:lnTo>
                      <a:pt x="634398" y="2592108"/>
                    </a:lnTo>
                    <a:lnTo>
                      <a:pt x="0" y="1620000"/>
                    </a:lnTo>
                    <a:lnTo>
                      <a:pt x="634398" y="647892"/>
                    </a:lnTo>
                    <a:close/>
                    <a:moveTo>
                      <a:pt x="2993176" y="1620001"/>
                    </a:moveTo>
                    <a:lnTo>
                      <a:pt x="1913056" y="3240001"/>
                    </a:lnTo>
                    <a:lnTo>
                      <a:pt x="1782206" y="3043749"/>
                    </a:lnTo>
                    <a:lnTo>
                      <a:pt x="1110064" y="3043749"/>
                    </a:lnTo>
                    <a:cubicBezTo>
                      <a:pt x="1089036" y="3096599"/>
                      <a:pt x="1037333" y="3133759"/>
                      <a:pt x="976952" y="3133759"/>
                    </a:cubicBezTo>
                    <a:cubicBezTo>
                      <a:pt x="923853" y="3133759"/>
                      <a:pt x="877466" y="3105022"/>
                      <a:pt x="854540" y="3061058"/>
                    </a:cubicBezTo>
                    <a:lnTo>
                      <a:pt x="302383" y="3169763"/>
                    </a:lnTo>
                    <a:lnTo>
                      <a:pt x="302383" y="2809723"/>
                    </a:lnTo>
                    <a:lnTo>
                      <a:pt x="854540" y="2918427"/>
                    </a:lnTo>
                    <a:cubicBezTo>
                      <a:pt x="877466" y="2874463"/>
                      <a:pt x="923853" y="2845727"/>
                      <a:pt x="976952" y="2845727"/>
                    </a:cubicBezTo>
                    <a:cubicBezTo>
                      <a:pt x="1037333" y="2845727"/>
                      <a:pt x="1089036" y="2882887"/>
                      <a:pt x="1110064" y="2935737"/>
                    </a:cubicBezTo>
                    <a:lnTo>
                      <a:pt x="1710190" y="2935737"/>
                    </a:lnTo>
                    <a:lnTo>
                      <a:pt x="832936" y="1620001"/>
                    </a:lnTo>
                    <a:lnTo>
                      <a:pt x="1913056" y="0"/>
                    </a:lnTo>
                    <a:close/>
                  </a:path>
                </a:pathLst>
              </a:custGeom>
              <a:solidFill>
                <a:srgbClr val="001A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</p:grpSp>
      </p:grpSp>
      <p:sp>
        <p:nvSpPr>
          <p:cNvPr id="7" name="직사각형 6">
            <a:extLst>
              <a:ext uri="{FF2B5EF4-FFF2-40B4-BE49-F238E27FC236}">
                <a16:creationId xmlns:a16="http://schemas.microsoft.com/office/drawing/2014/main" id="{98834086-DB73-47B4-B4DF-467CC45DA846}"/>
              </a:ext>
            </a:extLst>
          </p:cNvPr>
          <p:cNvSpPr/>
          <p:nvPr/>
        </p:nvSpPr>
        <p:spPr>
          <a:xfrm>
            <a:off x="7808378" y="5982838"/>
            <a:ext cx="133562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dirty="0">
                <a:latin typeface="+mj-ea"/>
              </a:rPr>
              <a:t> </a:t>
            </a:r>
            <a:r>
              <a:rPr lang="en-US" altLang="ko-KR" sz="900" dirty="0">
                <a:latin typeface="+mj-ea"/>
              </a:rPr>
              <a:t>*</a:t>
            </a:r>
            <a:r>
              <a:rPr lang="ko-KR" altLang="en-US" sz="900" dirty="0">
                <a:latin typeface="+mj-ea"/>
              </a:rPr>
              <a:t>페로브스카이트 </a:t>
            </a:r>
            <a:r>
              <a:rPr lang="en-US" altLang="ko-KR" sz="900" dirty="0">
                <a:latin typeface="+mj-ea"/>
              </a:rPr>
              <a:t>LED</a:t>
            </a:r>
            <a:endParaRPr lang="ko-KR" altLang="en-US" sz="9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14D5C4C-CD6B-4A8D-843E-93B861A8DF9A}"/>
              </a:ext>
            </a:extLst>
          </p:cNvPr>
          <p:cNvSpPr txBox="1"/>
          <p:nvPr/>
        </p:nvSpPr>
        <p:spPr>
          <a:xfrm>
            <a:off x="470826" y="1915059"/>
            <a:ext cx="1204653" cy="523220"/>
          </a:xfrm>
          <a:prstGeom prst="rect">
            <a:avLst/>
          </a:prstGeom>
          <a:solidFill>
            <a:schemeClr val="tx1">
              <a:alpha val="40000"/>
            </a:schemeClr>
          </a:solidFill>
          <a:effectLst>
            <a:outerShdw blurRad="50800" dist="50800" dir="5400000" algn="ctr" rotWithShape="0">
              <a:srgbClr val="000000">
                <a:alpha val="54000"/>
              </a:srgbClr>
            </a:outerShdw>
          </a:effectLst>
        </p:spPr>
        <p:txBody>
          <a:bodyPr wrap="none" rtlCol="0">
            <a:no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방출된 광전자</a:t>
            </a:r>
            <a:endParaRPr lang="en-US" altLang="ko-KR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o-KR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분광 측정</a:t>
            </a:r>
          </a:p>
        </p:txBody>
      </p:sp>
      <p:sp>
        <p:nvSpPr>
          <p:cNvPr id="68" name="타원 67">
            <a:extLst>
              <a:ext uri="{FF2B5EF4-FFF2-40B4-BE49-F238E27FC236}">
                <a16:creationId xmlns:a16="http://schemas.microsoft.com/office/drawing/2014/main" id="{3CDE0420-F68F-4387-A8F7-28D2BCB10CC1}"/>
              </a:ext>
            </a:extLst>
          </p:cNvPr>
          <p:cNvSpPr/>
          <p:nvPr/>
        </p:nvSpPr>
        <p:spPr>
          <a:xfrm>
            <a:off x="1717986" y="2002090"/>
            <a:ext cx="418983" cy="395141"/>
          </a:xfrm>
          <a:prstGeom prst="ellipse">
            <a:avLst/>
          </a:prstGeom>
          <a:noFill/>
          <a:ln w="38100">
            <a:solidFill>
              <a:schemeClr val="bg1"/>
            </a:solidFill>
            <a:prstDash val="sysDot"/>
          </a:ln>
          <a:effectLst>
            <a:outerShdw blurRad="50800" dist="25400" dir="5400000" sx="102000" sy="102000" algn="ctr" rotWithShape="0">
              <a:srgbClr val="FF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43F524D-B6C1-444E-87C3-172EA45CBC6C}"/>
              </a:ext>
            </a:extLst>
          </p:cNvPr>
          <p:cNvSpPr txBox="1"/>
          <p:nvPr/>
        </p:nvSpPr>
        <p:spPr>
          <a:xfrm>
            <a:off x="235653" y="3117050"/>
            <a:ext cx="1301960" cy="523220"/>
          </a:xfrm>
          <a:prstGeom prst="rect">
            <a:avLst/>
          </a:prstGeom>
          <a:solidFill>
            <a:schemeClr val="tx1">
              <a:alpha val="40000"/>
            </a:schemeClr>
          </a:solidFill>
          <a:effectLst>
            <a:outerShdw blurRad="50800" dist="50800" dir="5400000" algn="ctr" rotWithShape="0">
              <a:srgbClr val="000000">
                <a:alpha val="54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물질 속을 움직이는 전자</a:t>
            </a:r>
          </a:p>
        </p:txBody>
      </p:sp>
      <p:sp>
        <p:nvSpPr>
          <p:cNvPr id="65" name="타원 64">
            <a:extLst>
              <a:ext uri="{FF2B5EF4-FFF2-40B4-BE49-F238E27FC236}">
                <a16:creationId xmlns:a16="http://schemas.microsoft.com/office/drawing/2014/main" id="{EF082606-C873-4CA5-9F25-6BC0605F2B7A}"/>
              </a:ext>
            </a:extLst>
          </p:cNvPr>
          <p:cNvSpPr/>
          <p:nvPr/>
        </p:nvSpPr>
        <p:spPr>
          <a:xfrm rot="18392180">
            <a:off x="249907" y="3750465"/>
            <a:ext cx="903013" cy="490276"/>
          </a:xfrm>
          <a:prstGeom prst="ellipse">
            <a:avLst/>
          </a:prstGeom>
          <a:noFill/>
          <a:ln w="38100">
            <a:solidFill>
              <a:schemeClr val="bg1"/>
            </a:solidFill>
            <a:prstDash val="sysDot"/>
          </a:ln>
          <a:effectLst>
            <a:outerShdw blurRad="50800" dist="25400" dir="5400000" sx="102000" sy="102000" algn="ctr" rotWithShape="0">
              <a:srgbClr val="FF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C181FC3-2922-4A89-814A-181BD5AF0F0A}"/>
              </a:ext>
            </a:extLst>
          </p:cNvPr>
          <p:cNvSpPr txBox="1"/>
          <p:nvPr/>
        </p:nvSpPr>
        <p:spPr>
          <a:xfrm>
            <a:off x="1847107" y="4176015"/>
            <a:ext cx="850326" cy="307777"/>
          </a:xfrm>
          <a:prstGeom prst="rect">
            <a:avLst/>
          </a:prstGeom>
          <a:solidFill>
            <a:schemeClr val="tx1">
              <a:alpha val="40000"/>
            </a:schemeClr>
          </a:solidFill>
          <a:effectLst>
            <a:outerShdw blurRad="50800" dist="50800" dir="5400000" algn="ctr" rotWithShape="0">
              <a:srgbClr val="000000">
                <a:alpha val="54000"/>
              </a:srgbClr>
            </a:outerShdw>
          </a:effectLst>
        </p:spPr>
        <p:txBody>
          <a:bodyPr wrap="none" rtlCol="0">
            <a:noAutofit/>
          </a:bodyPr>
          <a:lstStyle/>
          <a:p>
            <a:pPr algn="r"/>
            <a:r>
              <a:rPr lang="ko-KR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이온 이동</a:t>
            </a:r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4D3FBCC7-1E64-403E-AE08-C155B9EAD6FA}"/>
              </a:ext>
            </a:extLst>
          </p:cNvPr>
          <p:cNvSpPr/>
          <p:nvPr/>
        </p:nvSpPr>
        <p:spPr>
          <a:xfrm>
            <a:off x="1419465" y="4151833"/>
            <a:ext cx="418983" cy="395141"/>
          </a:xfrm>
          <a:prstGeom prst="ellipse">
            <a:avLst/>
          </a:prstGeom>
          <a:noFill/>
          <a:ln w="38100">
            <a:solidFill>
              <a:schemeClr val="bg1"/>
            </a:solidFill>
            <a:prstDash val="sysDot"/>
          </a:ln>
          <a:effectLst>
            <a:outerShdw blurRad="50800" dist="25400" dir="5400000" sx="102000" sy="102000" algn="ctr" rotWithShape="0">
              <a:srgbClr val="FF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EE92FE2B-F95A-4846-901D-ECEBFEC8215D}"/>
              </a:ext>
            </a:extLst>
          </p:cNvPr>
          <p:cNvSpPr txBox="1"/>
          <p:nvPr/>
        </p:nvSpPr>
        <p:spPr>
          <a:xfrm>
            <a:off x="512321" y="4781626"/>
            <a:ext cx="1371600" cy="523220"/>
          </a:xfrm>
          <a:prstGeom prst="rect">
            <a:avLst/>
          </a:prstGeom>
          <a:solidFill>
            <a:schemeClr val="tx1">
              <a:alpha val="40000"/>
            </a:schemeClr>
          </a:solidFill>
          <a:effectLst>
            <a:outerShdw blurRad="50800" dist="50800" dir="5400000" algn="ctr" rotWithShape="0">
              <a:srgbClr val="000000">
                <a:alpha val="54000"/>
              </a:srgbClr>
            </a:outerShdw>
          </a:effectLst>
        </p:spPr>
        <p:txBody>
          <a:bodyPr wrap="none" rtlCol="0">
            <a:no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규칙적 원자배열</a:t>
            </a:r>
            <a:r>
              <a:rPr lang="en-US" altLang="ko-K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(</a:t>
            </a:r>
            <a:r>
              <a:rPr lang="ko-KR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전자물성</a:t>
            </a:r>
            <a:r>
              <a:rPr lang="en-US" altLang="ko-K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" name="타원 65">
            <a:extLst>
              <a:ext uri="{FF2B5EF4-FFF2-40B4-BE49-F238E27FC236}">
                <a16:creationId xmlns:a16="http://schemas.microsoft.com/office/drawing/2014/main" id="{91C67446-3482-478B-B7D2-EEA4D2715631}"/>
              </a:ext>
            </a:extLst>
          </p:cNvPr>
          <p:cNvSpPr/>
          <p:nvPr/>
        </p:nvSpPr>
        <p:spPr>
          <a:xfrm>
            <a:off x="1927478" y="4653717"/>
            <a:ext cx="418983" cy="395141"/>
          </a:xfrm>
          <a:prstGeom prst="ellipse">
            <a:avLst/>
          </a:prstGeom>
          <a:noFill/>
          <a:ln w="38100">
            <a:solidFill>
              <a:schemeClr val="bg1"/>
            </a:solidFill>
            <a:prstDash val="sysDot"/>
          </a:ln>
          <a:effectLst>
            <a:outerShdw blurRad="50800" dist="25400" dir="5400000" sx="102000" sy="102000" algn="ctr" rotWithShape="0">
              <a:srgbClr val="FF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951F9B7-248D-4583-B24C-3064C5A00A59}"/>
              </a:ext>
            </a:extLst>
          </p:cNvPr>
          <p:cNvSpPr txBox="1"/>
          <p:nvPr/>
        </p:nvSpPr>
        <p:spPr>
          <a:xfrm>
            <a:off x="1675479" y="5670733"/>
            <a:ext cx="1503500" cy="523220"/>
          </a:xfrm>
          <a:prstGeom prst="rect">
            <a:avLst/>
          </a:prstGeom>
          <a:solidFill>
            <a:schemeClr val="tx1">
              <a:alpha val="40000"/>
            </a:schemeClr>
          </a:solidFill>
          <a:effectLst>
            <a:outerShdw blurRad="50800" dist="50800" dir="5400000" algn="ctr" rotWithShape="0">
              <a:srgbClr val="000000">
                <a:alpha val="54000"/>
              </a:srgbClr>
            </a:outerShdw>
          </a:effectLst>
        </p:spPr>
        <p:txBody>
          <a:bodyPr wrap="none" rtlCol="0">
            <a:noAutofit/>
          </a:bodyPr>
          <a:lstStyle/>
          <a:p>
            <a:pPr algn="r"/>
            <a:r>
              <a:rPr lang="ko-KR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빛을 방출하는        </a:t>
            </a:r>
            <a:endParaRPr lang="en-US" altLang="ko-KR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ko-KR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엑시톤</a:t>
            </a:r>
            <a:r>
              <a:rPr lang="en-US" altLang="ko-K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전자</a:t>
            </a:r>
            <a:r>
              <a:rPr lang="en-US" altLang="ko-K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양공</a:t>
            </a:r>
            <a:r>
              <a:rPr lang="en-US" altLang="ko-K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타원 61">
            <a:extLst>
              <a:ext uri="{FF2B5EF4-FFF2-40B4-BE49-F238E27FC236}">
                <a16:creationId xmlns:a16="http://schemas.microsoft.com/office/drawing/2014/main" id="{BB6C9ECA-A3F7-4907-9877-F100D780DEA3}"/>
              </a:ext>
            </a:extLst>
          </p:cNvPr>
          <p:cNvSpPr/>
          <p:nvPr/>
        </p:nvSpPr>
        <p:spPr>
          <a:xfrm rot="2240172">
            <a:off x="1098454" y="5763106"/>
            <a:ext cx="575786" cy="354388"/>
          </a:xfrm>
          <a:prstGeom prst="ellipse">
            <a:avLst/>
          </a:prstGeom>
          <a:noFill/>
          <a:ln w="38100">
            <a:solidFill>
              <a:schemeClr val="bg1"/>
            </a:solidFill>
            <a:prstDash val="sysDot"/>
          </a:ln>
          <a:effectLst>
            <a:outerShdw blurRad="50800" dist="25400" dir="5400000" sx="102000" sy="102000" algn="ctr" rotWithShape="0">
              <a:srgbClr val="FF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8913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사용자 지정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2060"/>
      </a:accent1>
      <a:accent2>
        <a:srgbClr val="002D89"/>
      </a:accent2>
      <a:accent3>
        <a:srgbClr val="04509C"/>
      </a:accent3>
      <a:accent4>
        <a:srgbClr val="2F75FF"/>
      </a:accent4>
      <a:accent5>
        <a:srgbClr val="40AFFF"/>
      </a:accent5>
      <a:accent6>
        <a:srgbClr val="91C6FB"/>
      </a:accent6>
      <a:hlink>
        <a:srgbClr val="97BAFF"/>
      </a:hlink>
      <a:folHlink>
        <a:srgbClr val="DAECFE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1832</TotalTime>
  <Words>166</Words>
  <Application>Microsoft Office PowerPoint</Application>
  <PresentationFormat>화면 슬라이드 쇼(4:3)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Noto Sans Korean Medium</vt:lpstr>
      <vt:lpstr>Arial</vt:lpstr>
      <vt:lpstr>Calibri</vt:lpstr>
      <vt:lpstr>Calibri Light</vt:lpstr>
      <vt:lpstr>Wingdings</vt:lpstr>
      <vt:lpstr>맑은 고딕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양재현 </dc:creator>
  <cp:lastModifiedBy>Mann Ho</cp:lastModifiedBy>
  <cp:revision>393</cp:revision>
  <cp:lastPrinted>2019-06-14T01:53:36Z</cp:lastPrinted>
  <dcterms:created xsi:type="dcterms:W3CDTF">2019-05-23T02:49:53Z</dcterms:created>
  <dcterms:modified xsi:type="dcterms:W3CDTF">2020-10-08T11:04:36Z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_SA">
    <vt:lpwstr>C:\Users\Mann Ho\AppData\Local\Microsoft\Windows\INetCache\IE\X1W6QZIR\융합반도체과정(이연진-김정원).pptx</vt:lpwstr>
  </property>
</Properties>
</file>