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398" r:id="rId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4"/>
      <p:bold r:id="rId5"/>
    </p:embeddedFont>
    <p:embeddedFont>
      <p:font typeface="-윤고딕330" panose="020B0600000101010101" charset="-127"/>
      <p:regular r:id="rId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53">
          <p15:clr>
            <a:srgbClr val="A4A3A4"/>
          </p15:clr>
        </p15:guide>
        <p15:guide id="3" orient="horz" pos="276">
          <p15:clr>
            <a:srgbClr val="A4A3A4"/>
          </p15:clr>
        </p15:guide>
        <p15:guide id="4" orient="horz" pos="547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>
          <p15:clr>
            <a:srgbClr val="A4A3A4"/>
          </p15:clr>
        </p15:guide>
        <p15:guide id="8" orient="horz" pos="1162">
          <p15:clr>
            <a:srgbClr val="A4A3A4"/>
          </p15:clr>
        </p15:guide>
        <p15:guide id="9" orient="horz" pos="2523">
          <p15:clr>
            <a:srgbClr val="A4A3A4"/>
          </p15:clr>
        </p15:guide>
        <p15:guide id="10" orient="horz" pos="709">
          <p15:clr>
            <a:srgbClr val="A4A3A4"/>
          </p15:clr>
        </p15:guide>
        <p15:guide id="11" pos="2880">
          <p15:clr>
            <a:srgbClr val="A4A3A4"/>
          </p15:clr>
        </p15:guide>
        <p15:guide id="13" pos="5488">
          <p15:clr>
            <a:srgbClr val="A4A3A4"/>
          </p15:clr>
        </p15:guide>
        <p15:guide id="14" pos="385">
          <p15:clr>
            <a:srgbClr val="A4A3A4"/>
          </p15:clr>
        </p15:guide>
        <p15:guide id="15" pos="5375">
          <p15:clr>
            <a:srgbClr val="A4A3A4"/>
          </p15:clr>
        </p15:guide>
        <p15:guide id="16" pos="158">
          <p15:clr>
            <a:srgbClr val="A4A3A4"/>
          </p15:clr>
        </p15:guide>
        <p15:guide id="18" pos="5602" userDrawn="1">
          <p15:clr>
            <a:srgbClr val="A4A3A4"/>
          </p15:clr>
        </p15:guide>
        <p15:guide id="19" pos="269">
          <p15:clr>
            <a:srgbClr val="A4A3A4"/>
          </p15:clr>
        </p15:guide>
        <p15:guide id="20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CFF"/>
    <a:srgbClr val="D8346F"/>
    <a:srgbClr val="E28700"/>
    <a:srgbClr val="008FD4"/>
    <a:srgbClr val="B4985A"/>
    <a:srgbClr val="009FEE"/>
    <a:srgbClr val="FFFF99"/>
    <a:srgbClr val="FFFFCC"/>
    <a:srgbClr val="D9D9D9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6" autoAdjust="0"/>
    <p:restoredTop sz="96257" autoAdjust="0"/>
  </p:normalViewPr>
  <p:slideViewPr>
    <p:cSldViewPr>
      <p:cViewPr varScale="1">
        <p:scale>
          <a:sx n="63" d="100"/>
          <a:sy n="63" d="100"/>
        </p:scale>
        <p:origin x="78" y="204"/>
      </p:cViewPr>
      <p:guideLst>
        <p:guide orient="horz" pos="2160"/>
        <p:guide orient="horz" pos="4053"/>
        <p:guide orient="horz" pos="276"/>
        <p:guide orient="horz" pos="547"/>
        <p:guide orient="horz" pos="3884"/>
        <p:guide orient="horz"/>
        <p:guide orient="horz" pos="1162"/>
        <p:guide orient="horz" pos="2523"/>
        <p:guide orient="horz" pos="709"/>
        <p:guide pos="2880"/>
        <p:guide pos="5488"/>
        <p:guide pos="385"/>
        <p:guide pos="5375"/>
        <p:guide pos="158"/>
        <p:guide pos="5602"/>
        <p:guide pos="269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1230"/>
    </p:cViewPr>
  </p:sorterViewPr>
  <p:notesViewPr>
    <p:cSldViewPr>
      <p:cViewPr varScale="1">
        <p:scale>
          <a:sx n="63" d="100"/>
          <a:sy n="63" d="100"/>
        </p:scale>
        <p:origin x="3134" y="5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1FB95-F53C-4780-9D14-7BC6E7CAFA5C}" type="datetimeFigureOut">
              <a:rPr lang="ko-KR" altLang="en-US" smtClean="0"/>
              <a:t>2020-10-13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4FBD-800F-4EC4-8DA0-26A5FA64BB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26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EBE-A72E-46E7-A309-F0F7C5A4087F}" type="datetimeFigureOut">
              <a:rPr lang="ko-KR" altLang="en-US" smtClean="0"/>
              <a:t>2020-10-13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>
            <a:off x="430213" y="0"/>
            <a:ext cx="72000" cy="864000"/>
          </a:xfrm>
          <a:prstGeom prst="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/>
          </p:nvPr>
        </p:nvSpPr>
        <p:spPr>
          <a:xfrm>
            <a:off x="512206" y="476720"/>
            <a:ext cx="6552778" cy="4320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06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프레임워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EBE-A72E-46E7-A309-F0F7C5A4087F}" type="datetimeFigureOut">
              <a:rPr lang="ko-KR" altLang="en-US" smtClean="0"/>
              <a:t>2020-10-13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9ADC-67AE-49E0-BA59-8872F5BB0C6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386408"/>
            <a:ext cx="107504" cy="3695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텍스트 개체 틀 18"/>
          <p:cNvSpPr>
            <a:spLocks noGrp="1"/>
          </p:cNvSpPr>
          <p:nvPr>
            <p:ph type="body" sz="quarter" idx="13"/>
          </p:nvPr>
        </p:nvSpPr>
        <p:spPr>
          <a:xfrm>
            <a:off x="508396" y="386408"/>
            <a:ext cx="6552778" cy="4320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8"/>
          <p:cNvSpPr>
            <a:spLocks noGrp="1"/>
          </p:cNvSpPr>
          <p:nvPr>
            <p:ph type="body" sz="quarter" idx="14"/>
          </p:nvPr>
        </p:nvSpPr>
        <p:spPr>
          <a:xfrm>
            <a:off x="508396" y="873924"/>
            <a:ext cx="8092242" cy="900000"/>
          </a:xfrm>
        </p:spPr>
        <p:txBody>
          <a:bodyPr anchor="t">
            <a:noAutofit/>
          </a:bodyPr>
          <a:lstStyle>
            <a:lvl1pPr marL="0" indent="0" algn="just">
              <a:buNone/>
              <a:defRPr sz="160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139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즈니스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EBE-A72E-46E7-A309-F0F7C5A4087F}" type="datetimeFigureOut">
              <a:rPr lang="ko-KR" altLang="en-US" smtClean="0"/>
              <a:t>2020-10-13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9ADC-67AE-49E0-BA59-8872F5BB0C6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7"/>
          <a:stretch/>
        </p:blipFill>
        <p:spPr>
          <a:xfrm>
            <a:off x="794" y="480745"/>
            <a:ext cx="9144000" cy="67935"/>
          </a:xfrm>
          <a:prstGeom prst="rect">
            <a:avLst/>
          </a:prstGeom>
          <a:solidFill>
            <a:srgbClr val="008FD4"/>
          </a:solidFill>
        </p:spPr>
      </p:pic>
      <p:sp>
        <p:nvSpPr>
          <p:cNvPr id="6" name="텍스트 개체 틀 18"/>
          <p:cNvSpPr>
            <a:spLocks noGrp="1"/>
          </p:cNvSpPr>
          <p:nvPr>
            <p:ph type="body" sz="quarter" idx="13"/>
          </p:nvPr>
        </p:nvSpPr>
        <p:spPr>
          <a:xfrm>
            <a:off x="139567" y="111600"/>
            <a:ext cx="5670136" cy="3693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kumimoji="1" lang="ko-KR" alt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defRPr>
            </a:lvl1pPr>
          </a:lstStyle>
          <a:p>
            <a:pPr marL="0" lvl="0"/>
            <a:endParaRPr lang="ko-KR" altLang="en-US" dirty="0"/>
          </a:p>
        </p:txBody>
      </p:sp>
      <p:sp>
        <p:nvSpPr>
          <p:cNvPr id="7" name="텍스트 개체 틀 18"/>
          <p:cNvSpPr>
            <a:spLocks noGrp="1"/>
          </p:cNvSpPr>
          <p:nvPr>
            <p:ph type="body" sz="quarter" idx="14"/>
          </p:nvPr>
        </p:nvSpPr>
        <p:spPr>
          <a:xfrm>
            <a:off x="4860032" y="111600"/>
            <a:ext cx="4159530" cy="3693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 algn="r">
              <a:buNone/>
              <a:defRPr kumimoji="1" lang="ko-KR" alt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defRPr>
            </a:lvl1pPr>
          </a:lstStyle>
          <a:p>
            <a:pPr marL="0" lvl="0"/>
            <a:endParaRPr lang="ko-KR" altLang="en-US" dirty="0"/>
          </a:p>
        </p:txBody>
      </p:sp>
      <p:sp>
        <p:nvSpPr>
          <p:cNvPr id="8" name="텍스트 개체 틀 18"/>
          <p:cNvSpPr>
            <a:spLocks noGrp="1"/>
          </p:cNvSpPr>
          <p:nvPr>
            <p:ph type="body" sz="quarter" idx="15"/>
          </p:nvPr>
        </p:nvSpPr>
        <p:spPr>
          <a:xfrm>
            <a:off x="144000" y="558801"/>
            <a:ext cx="8856000" cy="83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kumimoji="1"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lvl="0" algn="just">
              <a:spcBef>
                <a:spcPct val="50000"/>
              </a:spcBef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342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8EBE-A72E-46E7-A309-F0F7C5A4087F}" type="datetimeFigureOut">
              <a:rPr lang="ko-KR" altLang="en-US" smtClean="0"/>
              <a:t>2020-10-13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9ADC-67AE-49E0-BA59-8872F5BB0C6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430213" y="1096963"/>
            <a:ext cx="8281987" cy="5337175"/>
          </a:xfrm>
          <a:prstGeom prst="rect">
            <a:avLst/>
          </a:prstGeom>
          <a:solidFill>
            <a:srgbClr val="FBFBFB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430213" y="0"/>
            <a:ext cx="72000" cy="864000"/>
          </a:xfrm>
          <a:prstGeom prst="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텍스트 개체 틀 18"/>
          <p:cNvSpPr>
            <a:spLocks noGrp="1"/>
          </p:cNvSpPr>
          <p:nvPr>
            <p:ph type="body" sz="quarter" idx="13"/>
          </p:nvPr>
        </p:nvSpPr>
        <p:spPr>
          <a:xfrm>
            <a:off x="512206" y="472944"/>
            <a:ext cx="6552778" cy="43200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ln>
                  <a:solidFill>
                    <a:schemeClr val="accent1">
                      <a:alpha val="0"/>
                    </a:schemeClr>
                  </a:solidFill>
                </a:ln>
                <a:latin typeface="-윤고딕330" panose="02030504000101010101" pitchFamily="18" charset="-127"/>
                <a:ea typeface="-윤고딕330" panose="02030504000101010101" pitchFamily="18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377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8EBE-A72E-46E7-A309-F0F7C5A4087F}" type="datetimeFigureOut">
              <a:rPr lang="ko-KR" altLang="en-US" smtClean="0"/>
              <a:t>2020-10-13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9ADC-67AE-49E0-BA59-8872F5BB0C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8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순서도: 병합 39"/>
          <p:cNvSpPr>
            <a:spLocks noChangeAspect="1"/>
          </p:cNvSpPr>
          <p:nvPr/>
        </p:nvSpPr>
        <p:spPr>
          <a:xfrm rot="10800000">
            <a:off x="2347410" y="4725296"/>
            <a:ext cx="1372405" cy="1368000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41" name="순서도: 병합 40"/>
          <p:cNvSpPr>
            <a:spLocks noChangeAspect="1"/>
          </p:cNvSpPr>
          <p:nvPr/>
        </p:nvSpPr>
        <p:spPr>
          <a:xfrm>
            <a:off x="2279813" y="3561744"/>
            <a:ext cx="1323359" cy="1296000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39" name="순서도: 병합 38"/>
          <p:cNvSpPr>
            <a:spLocks noChangeAspect="1"/>
          </p:cNvSpPr>
          <p:nvPr/>
        </p:nvSpPr>
        <p:spPr>
          <a:xfrm rot="10800000">
            <a:off x="2299494" y="2185039"/>
            <a:ext cx="1372405" cy="1368000"/>
          </a:xfrm>
          <a:prstGeom prst="flowChartMerge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4" name="순서도: 병합 3"/>
          <p:cNvSpPr/>
          <p:nvPr/>
        </p:nvSpPr>
        <p:spPr>
          <a:xfrm>
            <a:off x="2340289" y="1033072"/>
            <a:ext cx="1247553" cy="1221761"/>
          </a:xfrm>
          <a:prstGeom prst="flowChartMerge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smtClean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32" name="육각형 14"/>
          <p:cNvSpPr>
            <a:spLocks noChangeAspect="1"/>
          </p:cNvSpPr>
          <p:nvPr/>
        </p:nvSpPr>
        <p:spPr>
          <a:xfrm>
            <a:off x="85101" y="3667084"/>
            <a:ext cx="2852560" cy="2448000"/>
          </a:xfrm>
          <a:prstGeom prst="hexagon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육각형 14"/>
          <p:cNvSpPr>
            <a:spLocks noChangeAspect="1"/>
          </p:cNvSpPr>
          <p:nvPr/>
        </p:nvSpPr>
        <p:spPr>
          <a:xfrm>
            <a:off x="2339752" y="2347044"/>
            <a:ext cx="2852560" cy="2448000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4" descr="로고-다운&gt; 한국표준과학연구원 / KRISS : 네이버 블로그">
            <a:extLst>
              <a:ext uri="{FF2B5EF4-FFF2-40B4-BE49-F238E27FC236}">
                <a16:creationId xmlns:a16="http://schemas.microsoft.com/office/drawing/2014/main" id="{82965822-B7A6-4D66-9BE5-359FE9C6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03" y="11486"/>
            <a:ext cx="1256881" cy="94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자유형: 도형 107">
            <a:extLst>
              <a:ext uri="{FF2B5EF4-FFF2-40B4-BE49-F238E27FC236}">
                <a16:creationId xmlns:a16="http://schemas.microsoft.com/office/drawing/2014/main" id="{5DE6FC56-AEEF-4F9C-9F0B-7DA03A655BCB}"/>
              </a:ext>
            </a:extLst>
          </p:cNvPr>
          <p:cNvSpPr/>
          <p:nvPr/>
        </p:nvSpPr>
        <p:spPr>
          <a:xfrm flipV="1">
            <a:off x="2409680" y="4861938"/>
            <a:ext cx="6554776" cy="1231358"/>
          </a:xfrm>
          <a:custGeom>
            <a:avLst/>
            <a:gdLst>
              <a:gd name="connsiteX0" fmla="*/ 0 w 6781800"/>
              <a:gd name="connsiteY0" fmla="*/ 0 h 1198880"/>
              <a:gd name="connsiteX1" fmla="*/ 6781800 w 6781800"/>
              <a:gd name="connsiteY1" fmla="*/ 0 h 1198880"/>
              <a:gd name="connsiteX2" fmla="*/ 6781800 w 6781800"/>
              <a:gd name="connsiteY2" fmla="*/ 1198880 h 1198880"/>
              <a:gd name="connsiteX3" fmla="*/ 599440 w 6781800"/>
              <a:gd name="connsiteY3" fmla="*/ 1198880 h 1198880"/>
              <a:gd name="connsiteX4" fmla="*/ 0 w 6781800"/>
              <a:gd name="connsiteY4" fmla="*/ 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1198880">
                <a:moveTo>
                  <a:pt x="0" y="0"/>
                </a:moveTo>
                <a:lnTo>
                  <a:pt x="6781800" y="0"/>
                </a:lnTo>
                <a:lnTo>
                  <a:pt x="6781800" y="1198880"/>
                </a:lnTo>
                <a:lnTo>
                  <a:pt x="599440" y="1198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30" name="육각형 29">
            <a:extLst>
              <a:ext uri="{FF2B5EF4-FFF2-40B4-BE49-F238E27FC236}">
                <a16:creationId xmlns:a16="http://schemas.microsoft.com/office/drawing/2014/main" id="{55495A3D-2E94-48DD-AD43-0E5C39CD0629}"/>
              </a:ext>
            </a:extLst>
          </p:cNvPr>
          <p:cNvSpPr/>
          <p:nvPr/>
        </p:nvSpPr>
        <p:spPr>
          <a:xfrm>
            <a:off x="2357826" y="2303928"/>
            <a:ext cx="2789661" cy="2484000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텍스트 개체 틀 1">
            <a:extLst>
              <a:ext uri="{FF2B5EF4-FFF2-40B4-BE49-F238E27FC236}">
                <a16:creationId xmlns:a16="http://schemas.microsoft.com/office/drawing/2014/main" id="{3476CFED-0F29-415C-B9EB-3EC634D1A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370" y="404712"/>
            <a:ext cx="7808020" cy="43200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ko-KR" altLang="en-US" sz="2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조만호</a:t>
            </a:r>
            <a:r>
              <a:rPr lang="en-US" altLang="ko-KR" sz="2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(</a:t>
            </a:r>
            <a:r>
              <a:rPr lang="en-US" altLang="ko-KR" sz="2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YU</a:t>
            </a:r>
            <a:r>
              <a:rPr lang="en-US" altLang="ko-KR" sz="2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)–</a:t>
            </a:r>
            <a:r>
              <a:rPr lang="ko-KR" altLang="en-US" sz="2600" b="1" dirty="0" err="1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배명호</a:t>
            </a:r>
            <a:r>
              <a:rPr lang="en-US" altLang="ko-KR" sz="2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(</a:t>
            </a:r>
            <a:r>
              <a:rPr lang="en-US" altLang="ko-KR" sz="2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KRISS)</a:t>
            </a:r>
            <a:r>
              <a:rPr lang="ko-KR" altLang="en-US" sz="2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 융합</a:t>
            </a:r>
            <a:r>
              <a:rPr lang="en-US" altLang="ko-KR" sz="2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 </a:t>
            </a:r>
            <a:r>
              <a:rPr lang="ko-KR" altLang="en-US" sz="2600" b="1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lt"/>
              </a:rPr>
              <a:t>연구팀</a:t>
            </a:r>
            <a:endParaRPr lang="ko-KR" altLang="en-US" sz="2600" dirty="0">
              <a:latin typeface="+mn-lt"/>
            </a:endParaRP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09A7A087-2163-4646-9B0C-3CB1EA9FC46A}"/>
              </a:ext>
            </a:extLst>
          </p:cNvPr>
          <p:cNvSpPr/>
          <p:nvPr/>
        </p:nvSpPr>
        <p:spPr>
          <a:xfrm>
            <a:off x="575556" y="6239435"/>
            <a:ext cx="8292411" cy="439265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산</a:t>
            </a:r>
            <a:r>
              <a:rPr lang="en-US" altLang="ko-KR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학</a:t>
            </a:r>
            <a:r>
              <a:rPr lang="en-US" altLang="ko-KR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 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공동연구를 통한 </a:t>
            </a:r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미래 핵심 소재</a:t>
            </a:r>
            <a:r>
              <a:rPr lang="en-US" altLang="ko-KR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소자 연구</a:t>
            </a:r>
            <a:r>
              <a:rPr lang="en-US" altLang="ko-KR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기초</a:t>
            </a:r>
            <a:r>
              <a:rPr lang="en-US" altLang="ko-KR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심화</a:t>
            </a:r>
            <a:r>
              <a:rPr lang="en-US" altLang="ko-KR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응용의 </a:t>
            </a:r>
            <a:r>
              <a:rPr lang="en-US" altLang="ko-KR" sz="16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total </a:t>
            </a:r>
            <a:r>
              <a:rPr lang="en-US" altLang="ko-KR" sz="1600" b="1" i="0" dirty="0" smtClean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solution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52F492F-487E-43BA-AA17-0EBBF5B535D2}"/>
              </a:ext>
            </a:extLst>
          </p:cNvPr>
          <p:cNvSpPr txBox="1"/>
          <p:nvPr/>
        </p:nvSpPr>
        <p:spPr>
          <a:xfrm>
            <a:off x="2932972" y="3950227"/>
            <a:ext cx="1741646" cy="64633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1">
                <a:lumMod val="65000"/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전자의 양자적 거동 규명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FE4F891-3B4D-4FF7-BE87-34D06225E8F1}"/>
              </a:ext>
            </a:extLst>
          </p:cNvPr>
          <p:cNvSpPr txBox="1"/>
          <p:nvPr/>
        </p:nvSpPr>
        <p:spPr>
          <a:xfrm>
            <a:off x="553802" y="3669358"/>
            <a:ext cx="1915158" cy="646331"/>
          </a:xfrm>
          <a:prstGeom prst="rect">
            <a:avLst/>
          </a:prstGeom>
          <a:noFill/>
          <a:ln>
            <a:solidFill>
              <a:schemeClr val="bg1">
                <a:lumMod val="65000"/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멀티레벨 </a:t>
            </a:r>
            <a:r>
              <a:rPr lang="ko-KR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상변이</a:t>
            </a:r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소자 개발</a:t>
            </a:r>
          </a:p>
        </p:txBody>
      </p:sp>
      <p:sp>
        <p:nvSpPr>
          <p:cNvPr id="93" name="자유형: 도형 92">
            <a:extLst>
              <a:ext uri="{FF2B5EF4-FFF2-40B4-BE49-F238E27FC236}">
                <a16:creationId xmlns:a16="http://schemas.microsoft.com/office/drawing/2014/main" id="{7CC723BC-DE05-440E-B592-771CE04C708B}"/>
              </a:ext>
            </a:extLst>
          </p:cNvPr>
          <p:cNvSpPr/>
          <p:nvPr/>
        </p:nvSpPr>
        <p:spPr>
          <a:xfrm>
            <a:off x="4613910" y="2324100"/>
            <a:ext cx="4465320" cy="0"/>
          </a:xfrm>
          <a:custGeom>
            <a:avLst/>
            <a:gdLst>
              <a:gd name="connsiteX0" fmla="*/ 0 w 4465320"/>
              <a:gd name="connsiteY0" fmla="*/ 0 h 0"/>
              <a:gd name="connsiteX1" fmla="*/ 4465320 w 44653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B2749AF5-32FD-4B21-8C89-702BDF9974CD}"/>
              </a:ext>
            </a:extLst>
          </p:cNvPr>
          <p:cNvSpPr/>
          <p:nvPr/>
        </p:nvSpPr>
        <p:spPr>
          <a:xfrm>
            <a:off x="4621185" y="4745651"/>
            <a:ext cx="4465320" cy="0"/>
          </a:xfrm>
          <a:custGeom>
            <a:avLst/>
            <a:gdLst>
              <a:gd name="connsiteX0" fmla="*/ 0 w 4465320"/>
              <a:gd name="connsiteY0" fmla="*/ 0 h 0"/>
              <a:gd name="connsiteX1" fmla="*/ 4465320 w 44653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D1BAFC72-C98E-4B1E-A741-ABEE285BEF48}"/>
              </a:ext>
            </a:extLst>
          </p:cNvPr>
          <p:cNvSpPr/>
          <p:nvPr/>
        </p:nvSpPr>
        <p:spPr>
          <a:xfrm>
            <a:off x="4613910" y="4745651"/>
            <a:ext cx="4465320" cy="0"/>
          </a:xfrm>
          <a:custGeom>
            <a:avLst/>
            <a:gdLst>
              <a:gd name="connsiteX0" fmla="*/ 0 w 4465320"/>
              <a:gd name="connsiteY0" fmla="*/ 0 h 0"/>
              <a:gd name="connsiteX1" fmla="*/ 4465320 w 44653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65320">
                <a:moveTo>
                  <a:pt x="0" y="0"/>
                </a:moveTo>
                <a:lnTo>
                  <a:pt x="446532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자유형: 도형 97">
            <a:extLst>
              <a:ext uri="{FF2B5EF4-FFF2-40B4-BE49-F238E27FC236}">
                <a16:creationId xmlns:a16="http://schemas.microsoft.com/office/drawing/2014/main" id="{71C118CB-0CA9-4FA8-BB0B-000C03CC44F4}"/>
              </a:ext>
            </a:extLst>
          </p:cNvPr>
          <p:cNvSpPr/>
          <p:nvPr/>
        </p:nvSpPr>
        <p:spPr>
          <a:xfrm>
            <a:off x="4613910" y="2324100"/>
            <a:ext cx="4469130" cy="0"/>
          </a:xfrm>
          <a:custGeom>
            <a:avLst/>
            <a:gdLst>
              <a:gd name="connsiteX0" fmla="*/ 0 w 4469130"/>
              <a:gd name="connsiteY0" fmla="*/ 0 h 0"/>
              <a:gd name="connsiteX1" fmla="*/ 4469130 w 44691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69130">
                <a:moveTo>
                  <a:pt x="0" y="0"/>
                </a:moveTo>
                <a:lnTo>
                  <a:pt x="446913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id="{557B5074-F875-4C5D-BC49-AD5E6029ED7A}"/>
              </a:ext>
            </a:extLst>
          </p:cNvPr>
          <p:cNvSpPr/>
          <p:nvPr/>
        </p:nvSpPr>
        <p:spPr>
          <a:xfrm>
            <a:off x="4686160" y="2320290"/>
            <a:ext cx="4278296" cy="2467638"/>
          </a:xfrm>
          <a:custGeom>
            <a:avLst/>
            <a:gdLst>
              <a:gd name="connsiteX0" fmla="*/ 0 w 4476750"/>
              <a:gd name="connsiteY0" fmla="*/ 0 h 2430780"/>
              <a:gd name="connsiteX1" fmla="*/ 4476750 w 4476750"/>
              <a:gd name="connsiteY1" fmla="*/ 0 h 2430780"/>
              <a:gd name="connsiteX2" fmla="*/ 4476750 w 4476750"/>
              <a:gd name="connsiteY2" fmla="*/ 2430780 h 2430780"/>
              <a:gd name="connsiteX3" fmla="*/ 7620 w 4476750"/>
              <a:gd name="connsiteY3" fmla="*/ 2430780 h 2430780"/>
              <a:gd name="connsiteX4" fmla="*/ 613410 w 4476750"/>
              <a:gd name="connsiteY4" fmla="*/ 1219200 h 2430780"/>
              <a:gd name="connsiteX5" fmla="*/ 0 w 4476750"/>
              <a:gd name="connsiteY5" fmla="*/ 0 h 24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750" h="2430780">
                <a:moveTo>
                  <a:pt x="0" y="0"/>
                </a:moveTo>
                <a:lnTo>
                  <a:pt x="4476750" y="0"/>
                </a:lnTo>
                <a:lnTo>
                  <a:pt x="4476750" y="2430780"/>
                </a:lnTo>
                <a:lnTo>
                  <a:pt x="7620" y="2430780"/>
                </a:lnTo>
                <a:lnTo>
                  <a:pt x="613410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D48295EC-A4D6-4BE3-8832-A48AE14C9E7B}"/>
              </a:ext>
            </a:extLst>
          </p:cNvPr>
          <p:cNvSpPr/>
          <p:nvPr/>
        </p:nvSpPr>
        <p:spPr>
          <a:xfrm>
            <a:off x="2409679" y="1049499"/>
            <a:ext cx="6554810" cy="1189104"/>
          </a:xfrm>
          <a:custGeom>
            <a:avLst/>
            <a:gdLst>
              <a:gd name="connsiteX0" fmla="*/ 0 w 6781800"/>
              <a:gd name="connsiteY0" fmla="*/ 0 h 1198880"/>
              <a:gd name="connsiteX1" fmla="*/ 6781800 w 6781800"/>
              <a:gd name="connsiteY1" fmla="*/ 0 h 1198880"/>
              <a:gd name="connsiteX2" fmla="*/ 6781800 w 6781800"/>
              <a:gd name="connsiteY2" fmla="*/ 1198880 h 1198880"/>
              <a:gd name="connsiteX3" fmla="*/ 599440 w 6781800"/>
              <a:gd name="connsiteY3" fmla="*/ 1198880 h 1198880"/>
              <a:gd name="connsiteX4" fmla="*/ 0 w 6781800"/>
              <a:gd name="connsiteY4" fmla="*/ 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1198880">
                <a:moveTo>
                  <a:pt x="0" y="0"/>
                </a:moveTo>
                <a:lnTo>
                  <a:pt x="6781800" y="0"/>
                </a:lnTo>
                <a:lnTo>
                  <a:pt x="6781800" y="1198880"/>
                </a:lnTo>
                <a:lnTo>
                  <a:pt x="599440" y="1198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C65325C-9706-478C-A994-2A5C52506A5A}"/>
              </a:ext>
            </a:extLst>
          </p:cNvPr>
          <p:cNvSpPr txBox="1"/>
          <p:nvPr/>
        </p:nvSpPr>
        <p:spPr>
          <a:xfrm>
            <a:off x="3043516" y="1161913"/>
            <a:ext cx="5516333" cy="1061829"/>
          </a:xfrm>
          <a:prstGeom prst="rect">
            <a:avLst/>
          </a:prstGeom>
          <a:noFill/>
          <a:ln>
            <a:solidFill>
              <a:schemeClr val="bg1">
                <a:lumMod val="6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스핀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-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궤도 운동량을 이용한 이차원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위상절연체의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스핀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-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전자 상호 거동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연구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단전자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스핀 동역학 및 검출 연구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3A40CEA-9B7E-43AB-AB5F-0DA8CDC0DB81}"/>
              </a:ext>
            </a:extLst>
          </p:cNvPr>
          <p:cNvSpPr txBox="1"/>
          <p:nvPr/>
        </p:nvSpPr>
        <p:spPr>
          <a:xfrm>
            <a:off x="2915816" y="4967919"/>
            <a:ext cx="6107502" cy="1000274"/>
          </a:xfrm>
          <a:prstGeom prst="rect">
            <a:avLst/>
          </a:prstGeom>
          <a:noFill/>
          <a:ln>
            <a:solidFill>
              <a:schemeClr val="bg1">
                <a:lumMod val="6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AI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반도체용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초 </a:t>
            </a: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저에너지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상변화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메모리 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(PRAM)</a:t>
            </a:r>
            <a:r>
              <a:rPr lang="ko-KR" altLang="en-US" b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재료 </a:t>
            </a:r>
            <a:r>
              <a:rPr lang="en-US" altLang="ko-KR" b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/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소자 특성 연구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국소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전자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구조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및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초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격자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간 </a:t>
            </a: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원자단위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Transition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연구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</p:txBody>
      </p:sp>
      <p:cxnSp>
        <p:nvCxnSpPr>
          <p:cNvPr id="121" name="직선 연결선 120">
            <a:extLst>
              <a:ext uri="{FF2B5EF4-FFF2-40B4-BE49-F238E27FC236}">
                <a16:creationId xmlns:a16="http://schemas.microsoft.com/office/drawing/2014/main" id="{D077B353-1ABF-4832-AADC-D2EAD2DB1482}"/>
              </a:ext>
            </a:extLst>
          </p:cNvPr>
          <p:cNvCxnSpPr>
            <a:cxnSpLocks/>
          </p:cNvCxnSpPr>
          <p:nvPr/>
        </p:nvCxnSpPr>
        <p:spPr>
          <a:xfrm>
            <a:off x="107504" y="908720"/>
            <a:ext cx="885695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그림 124">
            <a:extLst>
              <a:ext uri="{FF2B5EF4-FFF2-40B4-BE49-F238E27FC236}">
                <a16:creationId xmlns:a16="http://schemas.microsoft.com/office/drawing/2014/main" id="{1D287125-3A33-4412-B097-9DA52099D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788" y="296652"/>
            <a:ext cx="1010215" cy="413244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51E386F5-2E14-4F32-92F7-425CB095DA95}"/>
              </a:ext>
            </a:extLst>
          </p:cNvPr>
          <p:cNvSpPr txBox="1"/>
          <p:nvPr/>
        </p:nvSpPr>
        <p:spPr>
          <a:xfrm>
            <a:off x="5159028" y="2308539"/>
            <a:ext cx="3713080" cy="869790"/>
          </a:xfrm>
          <a:prstGeom prst="rect">
            <a:avLst/>
          </a:prstGeom>
          <a:noFill/>
          <a:ln>
            <a:solidFill>
              <a:schemeClr val="bg1">
                <a:lumMod val="6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2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차원 반도체 기반 </a:t>
            </a: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양자점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연구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2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차원 반도체 양자 현상 규명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0883924-8A8D-4543-AC7B-78FC4AB909CE}"/>
              </a:ext>
            </a:extLst>
          </p:cNvPr>
          <p:cNvSpPr txBox="1"/>
          <p:nvPr/>
        </p:nvSpPr>
        <p:spPr>
          <a:xfrm>
            <a:off x="5159028" y="3806437"/>
            <a:ext cx="3890769" cy="869790"/>
          </a:xfrm>
          <a:prstGeom prst="rect">
            <a:avLst/>
          </a:prstGeom>
          <a:noFill/>
          <a:ln>
            <a:solidFill>
              <a:schemeClr val="bg1">
                <a:lumMod val="6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단일 </a:t>
            </a:r>
            <a:r>
              <a:rPr lang="ko-KR" altLang="en-US" b="1" u="sng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광자원</a:t>
            </a:r>
            <a:r>
              <a:rPr lang="en-US" altLang="ko-KR" b="1" u="sng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&amp; </a:t>
            </a:r>
            <a:r>
              <a:rPr lang="ko-KR" altLang="en-US" b="1" u="sng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전자원 연구</a:t>
            </a:r>
            <a:endParaRPr lang="en-US" altLang="ko-KR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단일 전자 기반 </a:t>
            </a: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플라잉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</a:t>
            </a:r>
            <a:r>
              <a:rPr lang="ko-KR" altLang="en-US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큐빗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n-ea"/>
              </a:rPr>
              <a:t> 연구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latin typeface="+mn-ea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8138067-2036-4F9B-9A06-54B182C1B32B}"/>
              </a:ext>
            </a:extLst>
          </p:cNvPr>
          <p:cNvSpPr txBox="1"/>
          <p:nvPr/>
        </p:nvSpPr>
        <p:spPr>
          <a:xfrm>
            <a:off x="5571518" y="3242876"/>
            <a:ext cx="2988332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+mn-ea"/>
              </a:rPr>
              <a:t>전자 양자 광학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710" y="260648"/>
            <a:ext cx="493819" cy="499915"/>
          </a:xfrm>
          <a:prstGeom prst="rect">
            <a:avLst/>
          </a:prstGeom>
        </p:spPr>
      </p:pic>
      <p:sp>
        <p:nvSpPr>
          <p:cNvPr id="28" name="육각형 14"/>
          <p:cNvSpPr>
            <a:spLocks noChangeAspect="1"/>
          </p:cNvSpPr>
          <p:nvPr/>
        </p:nvSpPr>
        <p:spPr>
          <a:xfrm>
            <a:off x="99260" y="1021534"/>
            <a:ext cx="2852560" cy="2448000"/>
          </a:xfrm>
          <a:prstGeom prst="hexagon">
            <a:avLst/>
          </a:prstGeom>
          <a:solidFill>
            <a:srgbClr val="37B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육각형 21">
            <a:extLst>
              <a:ext uri="{FF2B5EF4-FFF2-40B4-BE49-F238E27FC236}">
                <a16:creationId xmlns:a16="http://schemas.microsoft.com/office/drawing/2014/main" id="{ECC95DD7-5547-4B87-BAD0-CCBA9E0BD4D2}"/>
              </a:ext>
            </a:extLst>
          </p:cNvPr>
          <p:cNvSpPr/>
          <p:nvPr/>
        </p:nvSpPr>
        <p:spPr>
          <a:xfrm>
            <a:off x="108062" y="1019589"/>
            <a:ext cx="2807754" cy="242077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50A5A7B6-9D47-46BD-8D1C-C538A8B27A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2" y="4324771"/>
            <a:ext cx="2122230" cy="176852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0431737-97F5-442E-B13B-DBE0257B265F}"/>
              </a:ext>
            </a:extLst>
          </p:cNvPr>
          <p:cNvSpPr txBox="1"/>
          <p:nvPr/>
        </p:nvSpPr>
        <p:spPr>
          <a:xfrm>
            <a:off x="744085" y="1148307"/>
            <a:ext cx="1557916" cy="646331"/>
          </a:xfrm>
          <a:prstGeom prst="rect">
            <a:avLst/>
          </a:prstGeom>
          <a:noFill/>
          <a:ln>
            <a:solidFill>
              <a:schemeClr val="bg1">
                <a:lumMod val="65000"/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위상절연체 </a:t>
            </a:r>
            <a:r>
              <a:rPr lang="ko-KR" alt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스핀트로닉스</a:t>
            </a:r>
            <a:endParaRPr lang="ko-KR" alt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7B7CDB-2833-4A31-8D06-B914F2B283CA}"/>
              </a:ext>
            </a:extLst>
          </p:cNvPr>
          <p:cNvSpPr txBox="1"/>
          <p:nvPr/>
        </p:nvSpPr>
        <p:spPr>
          <a:xfrm>
            <a:off x="31170" y="36365"/>
            <a:ext cx="4303336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YU-KRISS 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융합반도체 융합대학원 과정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78204" y="6219258"/>
            <a:ext cx="477372" cy="477372"/>
            <a:chOff x="763735" y="6301479"/>
            <a:chExt cx="477372" cy="477372"/>
          </a:xfrm>
        </p:grpSpPr>
        <p:sp>
          <p:nvSpPr>
            <p:cNvPr id="35" name="Oval 23">
              <a:extLst>
                <a:ext uri="{FF2B5EF4-FFF2-40B4-BE49-F238E27FC236}">
                  <a16:creationId xmlns:a16="http://schemas.microsoft.com/office/drawing/2014/main" id="{ABA7A5DD-D457-416E-B80B-DDEA59B71E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735" y="6301479"/>
              <a:ext cx="477372" cy="477372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  <p:sp>
          <p:nvSpPr>
            <p:cNvPr id="37" name="Parallelogram 15">
              <a:extLst>
                <a:ext uri="{FF2B5EF4-FFF2-40B4-BE49-F238E27FC236}">
                  <a16:creationId xmlns:a16="http://schemas.microsoft.com/office/drawing/2014/main" id="{849FC4CE-9C2B-4517-AEC6-40224A819F3B}"/>
                </a:ext>
              </a:extLst>
            </p:cNvPr>
            <p:cNvSpPr/>
            <p:nvPr/>
          </p:nvSpPr>
          <p:spPr>
            <a:xfrm rot="16200000">
              <a:off x="825791" y="6336607"/>
              <a:ext cx="351031" cy="379979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rgbClr val="00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530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FD4"/>
        </a:solidFill>
        <a:ln>
          <a:noFill/>
        </a:ln>
      </a:spPr>
      <a:bodyPr rtlCol="0" anchor="ctr"/>
      <a:lstStyle>
        <a:defPPr algn="ctr">
          <a:defRPr sz="1400" smtClean="0">
            <a:ln>
              <a:solidFill>
                <a:schemeClr val="accent1">
                  <a:alpha val="0"/>
                </a:schemeClr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solidFill>
            <a:schemeClr val="bg1">
              <a:lumMod val="65000"/>
              <a:alpha val="0"/>
            </a:schemeClr>
          </a:solidFill>
        </a:ln>
      </a:spPr>
      <a:bodyPr wrap="none" rtlCol="0">
        <a:spAutoFit/>
      </a:bodyPr>
      <a:lstStyle>
        <a:defPPr>
          <a:defRPr sz="1600" dirty="0" smtClean="0">
            <a:ln>
              <a:solidFill>
                <a:schemeClr val="accent1">
                  <a:alpha val="0"/>
                </a:schemeClr>
              </a:solidFill>
            </a:ln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13345</TotalTime>
  <Words>114</Words>
  <Application>Microsoft Office PowerPoint</Application>
  <PresentationFormat>화면 슬라이드 쇼(4:3)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Wingdings</vt:lpstr>
      <vt:lpstr>-윤고딕330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Olorin</dc:creator>
  <cp:lastModifiedBy>Mann Ho</cp:lastModifiedBy>
  <cp:revision>411</cp:revision>
  <dcterms:created xsi:type="dcterms:W3CDTF">2014-04-20T03:55:36Z</dcterms:created>
  <dcterms:modified xsi:type="dcterms:W3CDTF">2020-10-14T06:27:38Z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C:\Users\Mann Ho\AppData\Local\Microsoft\Windows\INetCache\IE\AIM98M81\YU_KRISS 연계 대학원.pptx</vt:lpwstr>
  </property>
</Properties>
</file>